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9" r:id="rId2"/>
    <p:sldId id="339" r:id="rId3"/>
    <p:sldId id="364" r:id="rId4"/>
    <p:sldId id="329" r:id="rId5"/>
    <p:sldId id="368" r:id="rId6"/>
    <p:sldId id="307" r:id="rId7"/>
    <p:sldId id="370" r:id="rId8"/>
    <p:sldId id="371" r:id="rId9"/>
    <p:sldId id="372" r:id="rId10"/>
    <p:sldId id="373" r:id="rId11"/>
    <p:sldId id="374" r:id="rId12"/>
    <p:sldId id="377" r:id="rId13"/>
    <p:sldId id="375"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53"/>
    <p:restoredTop sz="90923"/>
  </p:normalViewPr>
  <p:slideViewPr>
    <p:cSldViewPr>
      <p:cViewPr varScale="1">
        <p:scale>
          <a:sx n="105" d="100"/>
          <a:sy n="105" d="100"/>
        </p:scale>
        <p:origin x="85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92120-C58C-462E-B6B6-4A5E38006D84}" type="datetimeFigureOut">
              <a:rPr lang="en-US" smtClean="0"/>
              <a:t>9/29/20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12B0B5-4125-4624-9488-0D719E04C2F0}" type="slidenum">
              <a:rPr lang="en-US" smtClean="0"/>
              <a:t>‹#›</a:t>
            </a:fld>
            <a:endParaRPr lang="en-US"/>
          </a:p>
        </p:txBody>
      </p:sp>
    </p:spTree>
    <p:extLst>
      <p:ext uri="{BB962C8B-B14F-4D97-AF65-F5344CB8AC3E}">
        <p14:creationId xmlns:p14="http://schemas.microsoft.com/office/powerpoint/2010/main" val="267085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12B0B5-4125-4624-9488-0D719E04C2F0}" type="slidenum">
              <a:rPr lang="en-US" smtClean="0"/>
              <a:pPr/>
              <a:t>7</a:t>
            </a:fld>
            <a:endParaRPr lang="en-US"/>
          </a:p>
        </p:txBody>
      </p:sp>
    </p:spTree>
    <p:extLst>
      <p:ext uri="{BB962C8B-B14F-4D97-AF65-F5344CB8AC3E}">
        <p14:creationId xmlns:p14="http://schemas.microsoft.com/office/powerpoint/2010/main" val="76502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FCD591-EB3A-404F-A9CD-32402134E3BD}" type="slidenum">
              <a:rPr lang="en-US"/>
              <a:pPr>
                <a:defRPr/>
              </a:pPr>
              <a:t>‹#›</a:t>
            </a:fld>
            <a:endParaRPr lang="en-US"/>
          </a:p>
        </p:txBody>
      </p:sp>
    </p:spTree>
    <p:extLst>
      <p:ext uri="{BB962C8B-B14F-4D97-AF65-F5344CB8AC3E}">
        <p14:creationId xmlns:p14="http://schemas.microsoft.com/office/powerpoint/2010/main" val="257637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060B1D-9054-4E4E-8F3F-27392CE0ED97}" type="slidenum">
              <a:rPr lang="en-US"/>
              <a:pPr>
                <a:defRPr/>
              </a:pPr>
              <a:t>‹#›</a:t>
            </a:fld>
            <a:endParaRPr lang="en-US"/>
          </a:p>
        </p:txBody>
      </p:sp>
    </p:spTree>
    <p:extLst>
      <p:ext uri="{BB962C8B-B14F-4D97-AF65-F5344CB8AC3E}">
        <p14:creationId xmlns:p14="http://schemas.microsoft.com/office/powerpoint/2010/main" val="79473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EC26B3-78C5-4CF1-96B5-E2C35F811764}" type="slidenum">
              <a:rPr lang="en-US"/>
              <a:pPr>
                <a:defRPr/>
              </a:pPr>
              <a:t>‹#›</a:t>
            </a:fld>
            <a:endParaRPr lang="en-US"/>
          </a:p>
        </p:txBody>
      </p:sp>
    </p:spTree>
    <p:extLst>
      <p:ext uri="{BB962C8B-B14F-4D97-AF65-F5344CB8AC3E}">
        <p14:creationId xmlns:p14="http://schemas.microsoft.com/office/powerpoint/2010/main" val="75281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A6D8D5-5E9F-428B-9433-56E2E0963813}" type="slidenum">
              <a:rPr lang="en-US"/>
              <a:pPr>
                <a:defRPr/>
              </a:pPr>
              <a:t>‹#›</a:t>
            </a:fld>
            <a:endParaRPr lang="en-US"/>
          </a:p>
        </p:txBody>
      </p:sp>
    </p:spTree>
    <p:extLst>
      <p:ext uri="{BB962C8B-B14F-4D97-AF65-F5344CB8AC3E}">
        <p14:creationId xmlns:p14="http://schemas.microsoft.com/office/powerpoint/2010/main" val="123995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ADE691-A30E-4E97-AEE0-9624D61499AB}" type="slidenum">
              <a:rPr lang="en-US"/>
              <a:pPr>
                <a:defRPr/>
              </a:pPr>
              <a:t>‹#›</a:t>
            </a:fld>
            <a:endParaRPr lang="en-US"/>
          </a:p>
        </p:txBody>
      </p:sp>
    </p:spTree>
    <p:extLst>
      <p:ext uri="{BB962C8B-B14F-4D97-AF65-F5344CB8AC3E}">
        <p14:creationId xmlns:p14="http://schemas.microsoft.com/office/powerpoint/2010/main" val="20737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F8B55B-E232-4130-BB40-921E8F0356E1}" type="slidenum">
              <a:rPr lang="en-US"/>
              <a:pPr>
                <a:defRPr/>
              </a:pPr>
              <a:t>‹#›</a:t>
            </a:fld>
            <a:endParaRPr lang="en-US"/>
          </a:p>
        </p:txBody>
      </p:sp>
    </p:spTree>
    <p:extLst>
      <p:ext uri="{BB962C8B-B14F-4D97-AF65-F5344CB8AC3E}">
        <p14:creationId xmlns:p14="http://schemas.microsoft.com/office/powerpoint/2010/main" val="4248595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A1E9E4-B0B9-45ED-A3E7-7DA4CE09FC61}" type="slidenum">
              <a:rPr lang="en-US"/>
              <a:pPr>
                <a:defRPr/>
              </a:pPr>
              <a:t>‹#›</a:t>
            </a:fld>
            <a:endParaRPr lang="en-US"/>
          </a:p>
        </p:txBody>
      </p:sp>
    </p:spTree>
    <p:extLst>
      <p:ext uri="{BB962C8B-B14F-4D97-AF65-F5344CB8AC3E}">
        <p14:creationId xmlns:p14="http://schemas.microsoft.com/office/powerpoint/2010/main" val="114086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6868D44-4B74-4F52-A6E0-42F1C713B630}" type="slidenum">
              <a:rPr lang="en-US"/>
              <a:pPr>
                <a:defRPr/>
              </a:pPr>
              <a:t>‹#›</a:t>
            </a:fld>
            <a:endParaRPr lang="en-US"/>
          </a:p>
        </p:txBody>
      </p:sp>
    </p:spTree>
    <p:extLst>
      <p:ext uri="{BB962C8B-B14F-4D97-AF65-F5344CB8AC3E}">
        <p14:creationId xmlns:p14="http://schemas.microsoft.com/office/powerpoint/2010/main" val="28292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6CEB42-C5BA-4E83-BA6D-FE1E6D12758F}" type="slidenum">
              <a:rPr lang="en-US"/>
              <a:pPr>
                <a:defRPr/>
              </a:pPr>
              <a:t>‹#›</a:t>
            </a:fld>
            <a:endParaRPr lang="en-US"/>
          </a:p>
        </p:txBody>
      </p:sp>
    </p:spTree>
    <p:extLst>
      <p:ext uri="{BB962C8B-B14F-4D97-AF65-F5344CB8AC3E}">
        <p14:creationId xmlns:p14="http://schemas.microsoft.com/office/powerpoint/2010/main" val="208069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5A67B0-0955-4DB3-B526-503819ACFCA6}" type="slidenum">
              <a:rPr lang="en-US"/>
              <a:pPr>
                <a:defRPr/>
              </a:pPr>
              <a:t>‹#›</a:t>
            </a:fld>
            <a:endParaRPr lang="en-US"/>
          </a:p>
        </p:txBody>
      </p:sp>
    </p:spTree>
    <p:extLst>
      <p:ext uri="{BB962C8B-B14F-4D97-AF65-F5344CB8AC3E}">
        <p14:creationId xmlns:p14="http://schemas.microsoft.com/office/powerpoint/2010/main" val="388191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FB9949-DE80-4FF8-81E6-97381B74C5E3}" type="slidenum">
              <a:rPr lang="en-US"/>
              <a:pPr>
                <a:defRPr/>
              </a:pPr>
              <a:t>‹#›</a:t>
            </a:fld>
            <a:endParaRPr lang="en-US"/>
          </a:p>
        </p:txBody>
      </p:sp>
    </p:spTree>
    <p:extLst>
      <p:ext uri="{BB962C8B-B14F-4D97-AF65-F5344CB8AC3E}">
        <p14:creationId xmlns:p14="http://schemas.microsoft.com/office/powerpoint/2010/main" val="4021068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3CFD80A-4BB2-404D-8BB1-A7AC07AA53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60.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jpeg"/><Relationship Id="rId7" Type="http://schemas.openxmlformats.org/officeDocument/2006/relationships/image" Target="../media/image15.png"/><Relationship Id="rId2" Type="http://schemas.openxmlformats.org/officeDocument/2006/relationships/hyperlink" Target="http://www.isstracker.com/" TargetMode="External"/><Relationship Id="rId1" Type="http://schemas.openxmlformats.org/officeDocument/2006/relationships/slideLayout" Target="../slideLayouts/slideLayout2.xml"/><Relationship Id="rId6" Type="http://schemas.openxmlformats.org/officeDocument/2006/relationships/image" Target="../media/image110.png"/><Relationship Id="rId5" Type="http://schemas.openxmlformats.org/officeDocument/2006/relationships/image" Target="../media/image100.png"/><Relationship Id="rId4" Type="http://schemas.openxmlformats.org/officeDocument/2006/relationships/image" Target="../media/image90.pn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762000" y="914400"/>
            <a:ext cx="7772400" cy="1143000"/>
          </a:xfrm>
        </p:spPr>
        <p:txBody>
          <a:bodyPr/>
          <a:lstStyle/>
          <a:p>
            <a:pPr eaLnBrk="1" hangingPunct="1"/>
            <a:r>
              <a:rPr lang="en-US" altLang="en-US" dirty="0">
                <a:solidFill>
                  <a:srgbClr val="CC3300"/>
                </a:solidFill>
                <a:latin typeface="Arial" charset="0"/>
              </a:rPr>
              <a:t>C H A P T E R   6</a:t>
            </a:r>
            <a:br>
              <a:rPr lang="en-US" altLang="en-US" dirty="0">
                <a:solidFill>
                  <a:srgbClr val="CC3300"/>
                </a:solidFill>
                <a:latin typeface="Arial" charset="0"/>
              </a:rPr>
            </a:br>
            <a:r>
              <a:rPr lang="en-US" altLang="en-US" b="1" dirty="0">
                <a:solidFill>
                  <a:srgbClr val="000000"/>
                </a:solidFill>
                <a:latin typeface="Arial" charset="0"/>
              </a:rPr>
              <a:t>Dynamics of Uniform Circular Motion</a:t>
            </a:r>
            <a:br>
              <a:rPr lang="en-US" altLang="en-US" b="1" dirty="0">
                <a:solidFill>
                  <a:srgbClr val="000000"/>
                </a:solidFill>
                <a:latin typeface="Arial" charset="0"/>
              </a:rPr>
            </a:br>
            <a:endParaRPr lang="en-US" altLang="en-US" b="1" dirty="0">
              <a:solidFill>
                <a:srgbClr val="000000"/>
              </a:solidFill>
              <a:latin typeface="Arial" charset="0"/>
            </a:endParaRPr>
          </a:p>
        </p:txBody>
      </p:sp>
      <p:sp>
        <p:nvSpPr>
          <p:cNvPr id="3" name="Rectangle 2"/>
          <p:cNvSpPr>
            <a:spLocks noChangeArrowheads="1"/>
          </p:cNvSpPr>
          <p:nvPr/>
        </p:nvSpPr>
        <p:spPr bwMode="auto">
          <a:xfrm>
            <a:off x="156882" y="2209800"/>
            <a:ext cx="8534400" cy="2646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000" dirty="0">
                <a:solidFill>
                  <a:srgbClr val="000000"/>
                </a:solidFill>
                <a:cs typeface="Times New Roman" pitchFamily="18" charset="0"/>
              </a:rPr>
              <a:t>Uniform circular motion is the motion of an object traveling at a constant (uniform) speed on a circular path.</a:t>
            </a:r>
          </a:p>
          <a:p>
            <a:pPr eaLnBrk="1" hangingPunct="1">
              <a:spcBef>
                <a:spcPct val="50000"/>
              </a:spcBef>
              <a:buFontTx/>
              <a:buNone/>
            </a:pPr>
            <a:r>
              <a:rPr lang="en-US" altLang="en-US" sz="2000" dirty="0">
                <a:solidFill>
                  <a:srgbClr val="000000"/>
                </a:solidFill>
                <a:cs typeface="Times New Roman" pitchFamily="18" charset="0"/>
              </a:rPr>
              <a:t>Speed is constant, velocity is not.</a:t>
            </a:r>
          </a:p>
          <a:p>
            <a:pPr eaLnBrk="1" hangingPunct="1">
              <a:spcBef>
                <a:spcPct val="50000"/>
              </a:spcBef>
              <a:buFontTx/>
              <a:buNone/>
            </a:pPr>
            <a:r>
              <a:rPr lang="en-US" altLang="en-US" sz="2000" dirty="0">
                <a:solidFill>
                  <a:srgbClr val="000000"/>
                </a:solidFill>
                <a:cs typeface="Times New Roman" pitchFamily="18" charset="0"/>
              </a:rPr>
              <a:t>Q. Do we need a force to keep an object on this circular path?</a:t>
            </a:r>
          </a:p>
          <a:p>
            <a:pPr eaLnBrk="1" hangingPunct="1">
              <a:spcBef>
                <a:spcPct val="50000"/>
              </a:spcBef>
              <a:buFontTx/>
              <a:buNone/>
            </a:pPr>
            <a:r>
              <a:rPr lang="en-US" altLang="en-US" sz="2000" dirty="0">
                <a:solidFill>
                  <a:srgbClr val="000000"/>
                </a:solidFill>
                <a:cs typeface="Times New Roman" pitchFamily="18" charset="0"/>
              </a:rPr>
              <a:t>A. Yes. Centripetal Force</a:t>
            </a:r>
          </a:p>
          <a:p>
            <a:pPr eaLnBrk="1" hangingPunct="1">
              <a:spcBef>
                <a:spcPct val="50000"/>
              </a:spcBef>
              <a:buFontTx/>
              <a:buNone/>
            </a:pPr>
            <a:r>
              <a:rPr lang="en-US" altLang="en-US" sz="2400" dirty="0">
                <a:solidFill>
                  <a:srgbClr val="000000"/>
                </a:solidFill>
                <a:cs typeface="Times New Roman" pitchFamily="18" charset="0"/>
              </a:rPr>
              <a:t> </a:t>
            </a:r>
          </a:p>
        </p:txBody>
      </p:sp>
      <p:pic>
        <p:nvPicPr>
          <p:cNvPr id="4" name="Picture 4" descr="nw016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4648200"/>
            <a:ext cx="25146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3733800" y="4290172"/>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dirty="0">
                <a:solidFill>
                  <a:srgbClr val="000000"/>
                </a:solidFill>
              </a:rPr>
              <a:t>The tension in the guideline/rope is the centripetal force, which pulls the plane inward.</a:t>
            </a:r>
            <a:endParaRPr lang="en-US" altLang="en-US" sz="2400" dirty="0"/>
          </a:p>
        </p:txBody>
      </p:sp>
      <p:pic>
        <p:nvPicPr>
          <p:cNvPr id="27650" name="Picture 2" descr="Image result for solar system plane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291418"/>
            <a:ext cx="2924175" cy="1562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20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19289" y="0"/>
            <a:ext cx="7772400" cy="1143000"/>
          </a:xfrm>
        </p:spPr>
        <p:txBody>
          <a:bodyPr/>
          <a:lstStyle/>
          <a:p>
            <a:pPr eaLnBrk="1" hangingPunct="1"/>
            <a:r>
              <a:rPr lang="en-US" altLang="en-US" b="1">
                <a:solidFill>
                  <a:srgbClr val="000000"/>
                </a:solidFill>
                <a:latin typeface="Arial" charset="0"/>
                <a:cs typeface="Arial" charset="0"/>
              </a:rPr>
              <a:t>Acceleration Due to Gravity</a:t>
            </a:r>
          </a:p>
        </p:txBody>
      </p:sp>
      <p:sp>
        <p:nvSpPr>
          <p:cNvPr id="11268" name="Rectangle 4"/>
          <p:cNvSpPr>
            <a:spLocks noChangeArrowheads="1"/>
          </p:cNvSpPr>
          <p:nvPr/>
        </p:nvSpPr>
        <p:spPr bwMode="auto">
          <a:xfrm>
            <a:off x="-838200" y="3124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1269" name="Rectangle 6"/>
          <p:cNvSpPr>
            <a:spLocks noChangeArrowheads="1"/>
          </p:cNvSpPr>
          <p:nvPr/>
        </p:nvSpPr>
        <p:spPr bwMode="auto">
          <a:xfrm>
            <a:off x="55563" y="3143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2" name="TextBox 1"/>
          <p:cNvSpPr txBox="1"/>
          <p:nvPr/>
        </p:nvSpPr>
        <p:spPr>
          <a:xfrm>
            <a:off x="2517108" y="1143000"/>
            <a:ext cx="6266529" cy="2954655"/>
          </a:xfrm>
          <a:prstGeom prst="rect">
            <a:avLst/>
          </a:prstGeom>
          <a:noFill/>
        </p:spPr>
        <p:txBody>
          <a:bodyPr wrap="square" rtlCol="0">
            <a:spAutoFit/>
          </a:bodyPr>
          <a:lstStyle/>
          <a:p>
            <a:r>
              <a:rPr lang="en-US" sz="1800" dirty="0"/>
              <a:t>Surface gravity for a planet can be calculated using the law of gravitation as follows:</a:t>
            </a:r>
          </a:p>
          <a:p>
            <a:endParaRPr lang="en-US" sz="1800" dirty="0"/>
          </a:p>
          <a:p>
            <a:r>
              <a:rPr lang="en-US" sz="1800" dirty="0"/>
              <a:t>Consider a mass m at the surface of a planet of Mass, M and radius, R.</a:t>
            </a:r>
          </a:p>
          <a:p>
            <a:endParaRPr lang="en-US" sz="1800" dirty="0"/>
          </a:p>
          <a:p>
            <a:r>
              <a:rPr lang="en-US" sz="1800" dirty="0"/>
              <a:t>Force of attraction between M and m is given by:</a:t>
            </a:r>
            <a:br>
              <a:rPr lang="en-US" sz="1800" dirty="0"/>
            </a:br>
            <a:r>
              <a:rPr lang="en-US" sz="1800" dirty="0"/>
              <a:t>(It can be assumed that the whole mass of Earth  is located as a point mass at the center, r = R)</a:t>
            </a:r>
          </a:p>
          <a:p>
            <a:endParaRPr lang="en-US" dirty="0"/>
          </a:p>
        </p:txBody>
      </p:sp>
      <mc:AlternateContent xmlns:mc="http://schemas.openxmlformats.org/markup-compatibility/2006" xmlns:a14="http://schemas.microsoft.com/office/drawing/2010/main">
        <mc:Choice Requires="a14">
          <p:sp>
            <p:nvSpPr>
              <p:cNvPr id="3" name="Rectangle 2"/>
              <p:cNvSpPr/>
              <p:nvPr/>
            </p:nvSpPr>
            <p:spPr>
              <a:xfrm>
                <a:off x="3962400" y="3761366"/>
                <a:ext cx="1579983"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𝐹</m:t>
                      </m:r>
                      <m:r>
                        <a:rPr lang="en-US" i="0">
                          <a:latin typeface="Cambria Math" charset="0"/>
                        </a:rPr>
                        <m:t>=</m:t>
                      </m:r>
                      <m:f>
                        <m:fPr>
                          <m:ctrlPr>
                            <a:rPr lang="en-US" i="1">
                              <a:latin typeface="Cambria Math" panose="02040503050406030204" pitchFamily="18" charset="0"/>
                            </a:rPr>
                          </m:ctrlPr>
                        </m:fPr>
                        <m:num>
                          <m:r>
                            <a:rPr lang="en-US" i="1">
                              <a:latin typeface="Cambria Math" charset="0"/>
                            </a:rPr>
                            <m:t>𝐺𝑀𝑚</m:t>
                          </m:r>
                        </m:num>
                        <m:den>
                          <m:sSup>
                            <m:sSupPr>
                              <m:ctrlPr>
                                <a:rPr lang="en-US" i="1">
                                  <a:latin typeface="Cambria Math" panose="02040503050406030204" pitchFamily="18" charset="0"/>
                                </a:rPr>
                              </m:ctrlPr>
                            </m:sSupPr>
                            <m:e>
                              <m:r>
                                <a:rPr lang="en-US" i="1">
                                  <a:latin typeface="Cambria Math" charset="0"/>
                                </a:rPr>
                                <m:t>𝑟</m:t>
                              </m:r>
                            </m:e>
                            <m:sup>
                              <m:r>
                                <a:rPr lang="en-US" i="0">
                                  <a:latin typeface="Cambria Math" charset="0"/>
                                </a:rPr>
                                <m:t>2</m:t>
                              </m:r>
                            </m:sup>
                          </m:sSup>
                        </m:den>
                      </m:f>
                    </m:oMath>
                  </m:oMathPara>
                </a14:m>
                <a:endParaRPr lang="en-US" dirty="0"/>
              </a:p>
            </p:txBody>
          </p:sp>
        </mc:Choice>
        <mc:Fallback xmlns="">
          <p:sp>
            <p:nvSpPr>
              <p:cNvPr id="3" name="Rectangle 2"/>
              <p:cNvSpPr>
                <a:spLocks noRot="1" noChangeAspect="1" noMove="1" noResize="1" noEditPoints="1" noAdjustHandles="1" noChangeArrowheads="1" noChangeShapeType="1" noTextEdit="1"/>
              </p:cNvSpPr>
              <p:nvPr/>
            </p:nvSpPr>
            <p:spPr>
              <a:xfrm>
                <a:off x="3962400" y="3761366"/>
                <a:ext cx="1579983" cy="783804"/>
              </a:xfrm>
              <a:prstGeom prst="rect">
                <a:avLst/>
              </a:prstGeom>
              <a:blipFill rotWithShape="0">
                <a:blip r:embed="rId2" cstate="print"/>
                <a:stretch>
                  <a:fillRect/>
                </a:stretch>
              </a:blipFill>
            </p:spPr>
            <p:txBody>
              <a:bodyPr/>
              <a:lstStyle/>
              <a:p>
                <a:r>
                  <a:rPr lang="en-US">
                    <a:noFill/>
                  </a:rPr>
                  <a:t> </a:t>
                </a:r>
              </a:p>
            </p:txBody>
          </p:sp>
        </mc:Fallback>
      </mc:AlternateContent>
      <p:sp>
        <p:nvSpPr>
          <p:cNvPr id="4" name="TextBox 3"/>
          <p:cNvSpPr txBox="1"/>
          <p:nvPr/>
        </p:nvSpPr>
        <p:spPr>
          <a:xfrm>
            <a:off x="239889" y="4704578"/>
            <a:ext cx="8543748" cy="369332"/>
          </a:xfrm>
          <a:prstGeom prst="rect">
            <a:avLst/>
          </a:prstGeom>
          <a:noFill/>
        </p:spPr>
        <p:txBody>
          <a:bodyPr wrap="square" rtlCol="0">
            <a:spAutoFit/>
          </a:bodyPr>
          <a:lstStyle/>
          <a:p>
            <a:r>
              <a:rPr lang="en-US" sz="1800" dirty="0"/>
              <a:t>This is also the weight, since weight is the force of gravity.</a:t>
            </a:r>
          </a:p>
        </p:txBody>
      </p:sp>
      <mc:AlternateContent xmlns:mc="http://schemas.openxmlformats.org/markup-compatibility/2006" xmlns:a14="http://schemas.microsoft.com/office/drawing/2010/main">
        <mc:Choice Requires="a14">
          <p:sp>
            <p:nvSpPr>
              <p:cNvPr id="5" name="Rectangle 4"/>
              <p:cNvSpPr/>
              <p:nvPr/>
            </p:nvSpPr>
            <p:spPr>
              <a:xfrm>
                <a:off x="2494530" y="5188247"/>
                <a:ext cx="1831271"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𝑚𝑔</m:t>
                      </m:r>
                      <m:r>
                        <a:rPr lang="en-US" i="0">
                          <a:latin typeface="Cambria Math" charset="0"/>
                        </a:rPr>
                        <m:t>=</m:t>
                      </m:r>
                      <m:f>
                        <m:fPr>
                          <m:ctrlPr>
                            <a:rPr lang="en-US" i="1">
                              <a:latin typeface="Cambria Math" panose="02040503050406030204" pitchFamily="18" charset="0"/>
                            </a:rPr>
                          </m:ctrlPr>
                        </m:fPr>
                        <m:num>
                          <m:r>
                            <a:rPr lang="en-US" i="1">
                              <a:latin typeface="Cambria Math" charset="0"/>
                            </a:rPr>
                            <m:t>𝐺𝑀𝑚</m:t>
                          </m:r>
                        </m:num>
                        <m:den>
                          <m:sSup>
                            <m:sSupPr>
                              <m:ctrlPr>
                                <a:rPr lang="en-US" i="1">
                                  <a:latin typeface="Cambria Math" panose="02040503050406030204" pitchFamily="18" charset="0"/>
                                </a:rPr>
                              </m:ctrlPr>
                            </m:sSupPr>
                            <m:e>
                              <m:r>
                                <a:rPr lang="en-US" i="1">
                                  <a:latin typeface="Cambria Math" charset="0"/>
                                </a:rPr>
                                <m:t>𝑅</m:t>
                              </m:r>
                            </m:e>
                            <m:sup>
                              <m:r>
                                <a:rPr lang="en-US" i="0">
                                  <a:latin typeface="Cambria Math" charset="0"/>
                                </a:rPr>
                                <m:t>2</m:t>
                              </m:r>
                            </m:sup>
                          </m:sSup>
                        </m:den>
                      </m:f>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2494530" y="5188247"/>
                <a:ext cx="1831271" cy="783804"/>
              </a:xfrm>
              <a:prstGeom prst="rect">
                <a:avLst/>
              </a:prstGeom>
              <a:blipFill rotWithShape="0">
                <a:blip r:embed="rId3" cstate="print"/>
                <a:stretch>
                  <a:fillRect/>
                </a:stretch>
              </a:blipFill>
            </p:spPr>
            <p:txBody>
              <a:bodyPr/>
              <a:lstStyle/>
              <a:p>
                <a:r>
                  <a:rPr lang="en-US">
                    <a:noFill/>
                  </a:rPr>
                  <a:t> </a:t>
                </a:r>
              </a:p>
            </p:txBody>
          </p:sp>
        </mc:Fallback>
      </mc:AlternateContent>
      <p:sp>
        <p:nvSpPr>
          <p:cNvPr id="6" name="TextBox 5"/>
          <p:cNvSpPr txBox="1"/>
          <p:nvPr/>
        </p:nvSpPr>
        <p:spPr>
          <a:xfrm>
            <a:off x="284730" y="6137541"/>
            <a:ext cx="4419600" cy="369332"/>
          </a:xfrm>
          <a:prstGeom prst="rect">
            <a:avLst/>
          </a:prstGeom>
          <a:noFill/>
        </p:spPr>
        <p:txBody>
          <a:bodyPr wrap="square" rtlCol="0">
            <a:spAutoFit/>
          </a:bodyPr>
          <a:lstStyle/>
          <a:p>
            <a:r>
              <a:rPr lang="en-US" sz="1800" dirty="0"/>
              <a:t>Cancelling </a:t>
            </a:r>
            <a:r>
              <a:rPr lang="en-US" sz="1800" i="1" dirty="0"/>
              <a:t>m</a:t>
            </a:r>
            <a:r>
              <a:rPr lang="en-US" sz="1800" dirty="0"/>
              <a:t> both sides yields g: </a:t>
            </a:r>
          </a:p>
        </p:txBody>
      </p:sp>
      <mc:AlternateContent xmlns:mc="http://schemas.openxmlformats.org/markup-compatibility/2006" xmlns:a14="http://schemas.microsoft.com/office/drawing/2010/main">
        <mc:Choice Requires="a14">
          <p:sp>
            <p:nvSpPr>
              <p:cNvPr id="7" name="Rectangle 6"/>
              <p:cNvSpPr/>
              <p:nvPr/>
            </p:nvSpPr>
            <p:spPr>
              <a:xfrm>
                <a:off x="3962400" y="5930305"/>
                <a:ext cx="1317347"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𝑔</m:t>
                      </m:r>
                      <m:r>
                        <a:rPr lang="en-US" i="0">
                          <a:latin typeface="Cambria Math" charset="0"/>
                        </a:rPr>
                        <m:t>=</m:t>
                      </m:r>
                      <m:f>
                        <m:fPr>
                          <m:ctrlPr>
                            <a:rPr lang="en-US" i="1">
                              <a:latin typeface="Cambria Math" panose="02040503050406030204" pitchFamily="18" charset="0"/>
                            </a:rPr>
                          </m:ctrlPr>
                        </m:fPr>
                        <m:num>
                          <m:r>
                            <a:rPr lang="en-US" i="1">
                              <a:latin typeface="Cambria Math" charset="0"/>
                            </a:rPr>
                            <m:t>𝐺𝑀</m:t>
                          </m:r>
                        </m:num>
                        <m:den>
                          <m:sSup>
                            <m:sSupPr>
                              <m:ctrlPr>
                                <a:rPr lang="en-US" i="1">
                                  <a:latin typeface="Cambria Math" panose="02040503050406030204" pitchFamily="18" charset="0"/>
                                </a:rPr>
                              </m:ctrlPr>
                            </m:sSupPr>
                            <m:e>
                              <m:r>
                                <a:rPr lang="en-US" i="1">
                                  <a:latin typeface="Cambria Math" charset="0"/>
                                </a:rPr>
                                <m:t>𝑅</m:t>
                              </m:r>
                            </m:e>
                            <m:sup>
                              <m:r>
                                <a:rPr lang="en-US" i="0">
                                  <a:latin typeface="Cambria Math" charset="0"/>
                                </a:rPr>
                                <m:t>2</m:t>
                              </m:r>
                            </m:sup>
                          </m:sSup>
                        </m:den>
                      </m:f>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3962400" y="5930305"/>
                <a:ext cx="1317347" cy="783804"/>
              </a:xfrm>
              <a:prstGeom prst="rect">
                <a:avLst/>
              </a:prstGeom>
              <a:blipFill rotWithShape="0">
                <a:blip r:embed="rId4" cstate="print"/>
                <a:stretch>
                  <a:fillRect/>
                </a:stretch>
              </a:blipFill>
            </p:spPr>
            <p:txBody>
              <a:bodyPr/>
              <a:lstStyle/>
              <a:p>
                <a:r>
                  <a:rPr lang="en-US">
                    <a:noFill/>
                  </a:rPr>
                  <a:t> </a:t>
                </a:r>
              </a:p>
            </p:txBody>
          </p:sp>
        </mc:Fallback>
      </mc:AlternateContent>
      <p:pic>
        <p:nvPicPr>
          <p:cNvPr id="36866" name="Picture 2"/>
          <p:cNvPicPr>
            <a:picLocks noChangeAspect="1" noChangeArrowheads="1"/>
          </p:cNvPicPr>
          <p:nvPr/>
        </p:nvPicPr>
        <p:blipFill>
          <a:blip r:embed="rId5" cstate="print"/>
          <a:srcRect/>
          <a:stretch>
            <a:fillRect/>
          </a:stretch>
        </p:blipFill>
        <p:spPr bwMode="auto">
          <a:xfrm>
            <a:off x="609600" y="1447800"/>
            <a:ext cx="1657350" cy="2276475"/>
          </a:xfrm>
          <a:prstGeom prst="rect">
            <a:avLst/>
          </a:prstGeom>
          <a:noFill/>
          <a:ln w="9525">
            <a:noFill/>
            <a:miter lim="800000"/>
            <a:headEnd/>
            <a:tailEnd/>
          </a:ln>
        </p:spPr>
      </p:pic>
    </p:spTree>
    <p:extLst>
      <p:ext uri="{BB962C8B-B14F-4D97-AF65-F5344CB8AC3E}">
        <p14:creationId xmlns:p14="http://schemas.microsoft.com/office/powerpoint/2010/main" val="427665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2000"/>
                                        <p:tgtEl>
                                          <p:spTgt spid="3">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20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Effect transition="in" filter="fade">
                                      <p:cBhvr>
                                        <p:cTn id="37" dur="2000"/>
                                        <p:tgtEl>
                                          <p:spTgt spid="5">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fade">
                                      <p:cBhvr>
                                        <p:cTn id="42" dur="20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fade">
                                      <p:cBhvr>
                                        <p:cTn id="47" dur="20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bg/>
                                          </p:spTgt>
                                        </p:tgtEl>
                                        <p:attrNameLst>
                                          <p:attrName>style.visibility</p:attrName>
                                        </p:attrNameLst>
                                      </p:cBhvr>
                                      <p:to>
                                        <p:strVal val="visible"/>
                                      </p:to>
                                    </p:set>
                                    <p:animEffect transition="in" filter="fade">
                                      <p:cBhvr>
                                        <p:cTn id="52" dur="2000"/>
                                        <p:tgtEl>
                                          <p:spTgt spid="7">
                                            <p:bg/>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fade">
                                      <p:cBhvr>
                                        <p:cTn id="5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animBg="1"/>
      <p:bldP spid="4" grpId="0" build="p"/>
      <p:bldP spid="5" grpId="0" build="p" animBg="1"/>
      <p:bldP spid="6" grpId="0" build="p"/>
      <p:bldP spid="7"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80963"/>
            <a:ext cx="7772400" cy="1143000"/>
          </a:xfrm>
        </p:spPr>
        <p:txBody>
          <a:bodyPr/>
          <a:lstStyle/>
          <a:p>
            <a:r>
              <a:rPr lang="en-US" b="1">
                <a:solidFill>
                  <a:srgbClr val="009999"/>
                </a:solidFill>
                <a:latin typeface="Arial" charset="0"/>
                <a:cs typeface="Times New Roman" pitchFamily="18" charset="0"/>
              </a:rPr>
              <a:t>Satellites in Circular Orbits</a:t>
            </a:r>
          </a:p>
        </p:txBody>
      </p:sp>
      <p:sp>
        <p:nvSpPr>
          <p:cNvPr id="23556" name="Rectangle 4"/>
          <p:cNvSpPr>
            <a:spLocks noChangeArrowheads="1"/>
          </p:cNvSpPr>
          <p:nvPr/>
        </p:nvSpPr>
        <p:spPr bwMode="auto">
          <a:xfrm>
            <a:off x="38100" y="3121025"/>
            <a:ext cx="9144000" cy="0"/>
          </a:xfrm>
          <a:prstGeom prst="rect">
            <a:avLst/>
          </a:prstGeom>
          <a:noFill/>
          <a:ln w="9525">
            <a:noFill/>
            <a:miter lim="800000"/>
            <a:headEnd/>
            <a:tailEnd/>
          </a:ln>
          <a:effectLst/>
        </p:spPr>
        <p:txBody>
          <a:bodyPr>
            <a:spAutoFit/>
          </a:bodyPr>
          <a:lstStyle/>
          <a:p>
            <a:endParaRPr lang="en-US"/>
          </a:p>
        </p:txBody>
      </p:sp>
      <p:sp>
        <p:nvSpPr>
          <p:cNvPr id="2" name="Rectangle 1"/>
          <p:cNvSpPr/>
          <p:nvPr/>
        </p:nvSpPr>
        <p:spPr>
          <a:xfrm>
            <a:off x="228600" y="5797718"/>
            <a:ext cx="6587332" cy="1015663"/>
          </a:xfrm>
          <a:prstGeom prst="rect">
            <a:avLst/>
          </a:prstGeom>
        </p:spPr>
        <p:txBody>
          <a:bodyPr wrap="square">
            <a:spAutoFit/>
          </a:bodyPr>
          <a:lstStyle/>
          <a:p>
            <a:pPr>
              <a:spcBef>
                <a:spcPct val="50000"/>
              </a:spcBef>
            </a:pPr>
            <a:r>
              <a:rPr lang="en-US" dirty="0"/>
              <a:t>Determine the speed of the ISS, orbiting the Earth. </a:t>
            </a:r>
          </a:p>
          <a:p>
            <a:pPr>
              <a:spcBef>
                <a:spcPct val="50000"/>
              </a:spcBef>
            </a:pPr>
            <a:r>
              <a:rPr lang="en-US" dirty="0">
                <a:hlinkClick r:id="rId2"/>
              </a:rPr>
              <a:t>http://www.isstracker.com/</a:t>
            </a:r>
            <a:endParaRPr lang="en-US" dirty="0"/>
          </a:p>
        </p:txBody>
      </p:sp>
      <p:pic>
        <p:nvPicPr>
          <p:cNvPr id="6" name="Picture 5" descr="http://images.flatworldknowledge.com/campbell/campbell-fig04_014.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1223963"/>
            <a:ext cx="2886075" cy="1924050"/>
          </a:xfrm>
          <a:prstGeom prst="rect">
            <a:avLst/>
          </a:prstGeom>
          <a:noFill/>
          <a:ln>
            <a:noFill/>
          </a:ln>
        </p:spPr>
      </p:pic>
      <p:sp>
        <p:nvSpPr>
          <p:cNvPr id="3" name="TextBox 2"/>
          <p:cNvSpPr txBox="1"/>
          <p:nvPr/>
        </p:nvSpPr>
        <p:spPr>
          <a:xfrm>
            <a:off x="3962400" y="3282759"/>
            <a:ext cx="5029200" cy="369332"/>
          </a:xfrm>
          <a:prstGeom prst="rect">
            <a:avLst/>
          </a:prstGeom>
          <a:noFill/>
        </p:spPr>
        <p:txBody>
          <a:bodyPr wrap="square" rtlCol="0">
            <a:spAutoFit/>
          </a:bodyPr>
          <a:lstStyle/>
          <a:p>
            <a:r>
              <a:rPr lang="en-US" sz="1800" dirty="0"/>
              <a:t>Speed of the satellite, </a:t>
            </a:r>
            <a:r>
              <a:rPr lang="en-US" sz="1800" i="1" dirty="0"/>
              <a:t>v</a:t>
            </a:r>
            <a:r>
              <a:rPr lang="en-US" sz="1800" dirty="0"/>
              <a:t> can be obtained as follows: </a:t>
            </a:r>
          </a:p>
        </p:txBody>
      </p:sp>
      <mc:AlternateContent xmlns:mc="http://schemas.openxmlformats.org/markup-compatibility/2006" xmlns:a14="http://schemas.microsoft.com/office/drawing/2010/main">
        <mc:Choice Requires="a14">
          <p:sp>
            <p:nvSpPr>
              <p:cNvPr id="4" name="Rectangle 3"/>
              <p:cNvSpPr/>
              <p:nvPr/>
            </p:nvSpPr>
            <p:spPr>
              <a:xfrm>
                <a:off x="5029200" y="3783407"/>
                <a:ext cx="2022412" cy="8310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𝑚</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charset="0"/>
                                </a:rPr>
                                <m:t>𝑣</m:t>
                              </m:r>
                            </m:e>
                            <m:sup>
                              <m:r>
                                <a:rPr lang="en-US" i="0">
                                  <a:latin typeface="Cambria Math" charset="0"/>
                                </a:rPr>
                                <m:t>2</m:t>
                              </m:r>
                            </m:sup>
                          </m:sSup>
                        </m:num>
                        <m:den>
                          <m:r>
                            <a:rPr lang="en-US" i="1">
                              <a:latin typeface="Cambria Math" charset="0"/>
                            </a:rPr>
                            <m:t>𝑟</m:t>
                          </m:r>
                        </m:den>
                      </m:f>
                      <m:r>
                        <a:rPr lang="en-US" i="0">
                          <a:latin typeface="Cambria Math" charset="0"/>
                        </a:rPr>
                        <m:t>=</m:t>
                      </m:r>
                      <m:f>
                        <m:fPr>
                          <m:ctrlPr>
                            <a:rPr lang="en-US" i="1">
                              <a:latin typeface="Cambria Math" panose="02040503050406030204" pitchFamily="18" charset="0"/>
                            </a:rPr>
                          </m:ctrlPr>
                        </m:fPr>
                        <m:num>
                          <m:r>
                            <a:rPr lang="en-US" i="1">
                              <a:latin typeface="Cambria Math" charset="0"/>
                            </a:rPr>
                            <m:t>𝐺𝑀𝑚</m:t>
                          </m:r>
                        </m:num>
                        <m:den>
                          <m:sSup>
                            <m:sSupPr>
                              <m:ctrlPr>
                                <a:rPr lang="en-US" i="1">
                                  <a:latin typeface="Cambria Math" panose="02040503050406030204" pitchFamily="18" charset="0"/>
                                </a:rPr>
                              </m:ctrlPr>
                            </m:sSupPr>
                            <m:e>
                              <m:r>
                                <a:rPr lang="en-US" i="1">
                                  <a:latin typeface="Cambria Math" charset="0"/>
                                </a:rPr>
                                <m:t>𝑟</m:t>
                              </m:r>
                            </m:e>
                            <m:sup>
                              <m:r>
                                <a:rPr lang="en-US" i="0">
                                  <a:latin typeface="Cambria Math" charset="0"/>
                                </a:rPr>
                                <m:t>2</m:t>
                              </m:r>
                            </m:sup>
                          </m:sSup>
                        </m:den>
                      </m:f>
                    </m:oMath>
                  </m:oMathPara>
                </a14:m>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5029200" y="3783407"/>
                <a:ext cx="2022412" cy="831061"/>
              </a:xfrm>
              <a:prstGeom prst="rect">
                <a:avLst/>
              </a:prstGeom>
              <a:blipFill rotWithShape="0">
                <a:blip r:embed="rId4"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5257800" y="4653173"/>
                <a:ext cx="1451936"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charset="0"/>
                            </a:rPr>
                            <m:t>𝑣</m:t>
                          </m:r>
                        </m:e>
                        <m:sup>
                          <m:r>
                            <a:rPr lang="en-US" i="0">
                              <a:latin typeface="Cambria Math" charset="0"/>
                            </a:rPr>
                            <m:t>2</m:t>
                          </m:r>
                        </m:sup>
                      </m:sSup>
                      <m:r>
                        <a:rPr lang="en-US" i="0">
                          <a:latin typeface="Cambria Math" charset="0"/>
                        </a:rPr>
                        <m:t>=</m:t>
                      </m:r>
                      <m:f>
                        <m:fPr>
                          <m:ctrlPr>
                            <a:rPr lang="en-US" i="1">
                              <a:latin typeface="Cambria Math" panose="02040503050406030204" pitchFamily="18" charset="0"/>
                            </a:rPr>
                          </m:ctrlPr>
                        </m:fPr>
                        <m:num>
                          <m:r>
                            <a:rPr lang="en-US" i="1">
                              <a:latin typeface="Cambria Math" charset="0"/>
                            </a:rPr>
                            <m:t>𝐺𝑀</m:t>
                          </m:r>
                        </m:num>
                        <m:den>
                          <m:r>
                            <a:rPr lang="en-US" i="1">
                              <a:latin typeface="Cambria Math" charset="0"/>
                            </a:rPr>
                            <m:t>𝑟</m:t>
                          </m:r>
                        </m:den>
                      </m:f>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5257800" y="4653173"/>
                <a:ext cx="1451936" cy="783804"/>
              </a:xfrm>
              <a:prstGeom prst="rect">
                <a:avLst/>
              </a:prstGeom>
              <a:blipFill rotWithShape="0">
                <a:blip r:embed="rId5" cstate="print"/>
                <a:stretch>
                  <a:fillRect/>
                </a:stretch>
              </a:blipFill>
            </p:spPr>
            <p:txBody>
              <a:bodyPr/>
              <a:lstStyle/>
              <a:p>
                <a:r>
                  <a:rPr lang="en-US">
                    <a:noFill/>
                  </a:rPr>
                  <a:t> </a:t>
                </a:r>
              </a:p>
            </p:txBody>
          </p:sp>
        </mc:Fallback>
      </mc:AlternateContent>
      <p:sp>
        <p:nvSpPr>
          <p:cNvPr id="7" name="TextBox 6"/>
          <p:cNvSpPr txBox="1"/>
          <p:nvPr/>
        </p:nvSpPr>
        <p:spPr>
          <a:xfrm>
            <a:off x="1661519" y="4869669"/>
            <a:ext cx="3886200" cy="369332"/>
          </a:xfrm>
          <a:prstGeom prst="rect">
            <a:avLst/>
          </a:prstGeom>
          <a:noFill/>
        </p:spPr>
        <p:txBody>
          <a:bodyPr wrap="square" rtlCol="0">
            <a:spAutoFit/>
          </a:bodyPr>
          <a:lstStyle/>
          <a:p>
            <a:r>
              <a:rPr lang="en-US" sz="1800" dirty="0"/>
              <a:t>Cancelling </a:t>
            </a:r>
            <a:r>
              <a:rPr lang="en-US" sz="1800" i="1" dirty="0"/>
              <a:t>m</a:t>
            </a:r>
            <a:r>
              <a:rPr lang="en-US" sz="1800" dirty="0"/>
              <a:t> and </a:t>
            </a:r>
            <a:r>
              <a:rPr lang="en-US" sz="1800" i="1" dirty="0"/>
              <a:t>r </a:t>
            </a:r>
            <a:r>
              <a:rPr lang="en-US" sz="1800" dirty="0"/>
              <a:t>both sides gives:</a:t>
            </a:r>
          </a:p>
        </p:txBody>
      </p:sp>
      <mc:AlternateContent xmlns:mc="http://schemas.openxmlformats.org/markup-compatibility/2006" xmlns:a14="http://schemas.microsoft.com/office/drawing/2010/main">
        <mc:Choice Requires="a14">
          <p:sp>
            <p:nvSpPr>
              <p:cNvPr id="8" name="Rectangle 7"/>
              <p:cNvSpPr/>
              <p:nvPr/>
            </p:nvSpPr>
            <p:spPr>
              <a:xfrm>
                <a:off x="6716951" y="4883054"/>
                <a:ext cx="1535612" cy="11835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charset="0"/>
                        </a:rPr>
                        <m:t>𝑣</m:t>
                      </m:r>
                      <m:r>
                        <a:rPr lang="en-US" i="0">
                          <a:latin typeface="Cambria Math"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charset="0"/>
                                </a:rPr>
                                <m:t>𝐺𝑀</m:t>
                              </m:r>
                            </m:num>
                            <m:den>
                              <m:r>
                                <a:rPr lang="en-US" i="1">
                                  <a:latin typeface="Cambria Math" charset="0"/>
                                </a:rPr>
                                <m:t>𝑟</m:t>
                              </m:r>
                            </m:den>
                          </m:f>
                        </m:e>
                      </m:rad>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6716951" y="4883054"/>
                <a:ext cx="1535612" cy="1183529"/>
              </a:xfrm>
              <a:prstGeom prst="rect">
                <a:avLst/>
              </a:prstGeom>
              <a:blipFill rotWithShape="0">
                <a:blip r:embed="rId6" cstate="print"/>
                <a:stretch>
                  <a:fillRect/>
                </a:stretch>
              </a:blipFill>
            </p:spPr>
            <p:txBody>
              <a:bodyPr/>
              <a:lstStyle/>
              <a:p>
                <a:r>
                  <a:rPr lang="en-US">
                    <a:noFill/>
                  </a:rPr>
                  <a:t> </a:t>
                </a:r>
              </a:p>
            </p:txBody>
          </p:sp>
        </mc:Fallback>
      </mc:AlternateContent>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61" name="Picture 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7924800" y="6019800"/>
            <a:ext cx="1076325" cy="342900"/>
          </a:xfrm>
          <a:prstGeom prst="rect">
            <a:avLst/>
          </a:prstGeom>
          <a:noFill/>
        </p:spPr>
      </p:pic>
      <p:sp>
        <p:nvSpPr>
          <p:cNvPr id="40963"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40964" name="Picture 4"/>
          <p:cNvPicPr>
            <a:picLocks noChangeAspect="1" noChangeArrowheads="1"/>
          </p:cNvPicPr>
          <p:nvPr/>
        </p:nvPicPr>
        <p:blipFill>
          <a:blip r:embed="rId8" cstate="print"/>
          <a:srcRect/>
          <a:stretch>
            <a:fillRect/>
          </a:stretch>
        </p:blipFill>
        <p:spPr bwMode="auto">
          <a:xfrm>
            <a:off x="304800" y="1219200"/>
            <a:ext cx="3390900" cy="3219450"/>
          </a:xfrm>
          <a:prstGeom prst="rect">
            <a:avLst/>
          </a:prstGeom>
          <a:noFill/>
          <a:ln w="9525">
            <a:noFill/>
            <a:miter lim="800000"/>
            <a:headEnd/>
            <a:tailEnd/>
          </a:ln>
        </p:spPr>
      </p:pic>
    </p:spTree>
    <p:extLst>
      <p:ext uri="{BB962C8B-B14F-4D97-AF65-F5344CB8AC3E}">
        <p14:creationId xmlns:p14="http://schemas.microsoft.com/office/powerpoint/2010/main" val="64064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fade">
                                      <p:cBhvr>
                                        <p:cTn id="12" dur="20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fade">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fade">
                                      <p:cBhvr>
                                        <p:cTn id="37" dur="20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2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0961"/>
                                        </p:tgtEl>
                                        <p:attrNameLst>
                                          <p:attrName>style.visibility</p:attrName>
                                        </p:attrNameLst>
                                      </p:cBhvr>
                                      <p:to>
                                        <p:strVal val="visible"/>
                                      </p:to>
                                    </p:set>
                                    <p:animEffect transition="in" filter="fade">
                                      <p:cBhvr>
                                        <p:cTn id="47" dur="2000"/>
                                        <p:tgtEl>
                                          <p:spTgt spid="4096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0" end="0"/>
                                            </p:txEl>
                                          </p:spTgt>
                                        </p:tgtEl>
                                        <p:attrNameLst>
                                          <p:attrName>style.visibility</p:attrName>
                                        </p:attrNameLst>
                                      </p:cBhvr>
                                      <p:to>
                                        <p:strVal val="visible"/>
                                      </p:to>
                                    </p:set>
                                    <p:animEffect transition="in" filter="fade">
                                      <p:cBhvr>
                                        <p:cTn id="52" dur="2000"/>
                                        <p:tgtEl>
                                          <p:spTgt spid="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xEl>
                                              <p:pRg st="1" end="1"/>
                                            </p:txEl>
                                          </p:spTgt>
                                        </p:tgtEl>
                                        <p:attrNameLst>
                                          <p:attrName>style.visibility</p:attrName>
                                        </p:attrNameLst>
                                      </p:cBhvr>
                                      <p:to>
                                        <p:strVal val="visible"/>
                                      </p:to>
                                    </p:set>
                                    <p:animEffect transition="in" filter="fade">
                                      <p:cBhvr>
                                        <p:cTn id="5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animBg="1"/>
      <p:bldP spid="5" grpId="0" build="p" animBg="1"/>
      <p:bldP spid="7" grpId="0" build="p"/>
      <p:bldP spid="8"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457200"/>
            <a:ext cx="8458200" cy="2895600"/>
          </a:xfrm>
        </p:spPr>
        <p:txBody>
          <a:bodyPr/>
          <a:lstStyle/>
          <a:p>
            <a:r>
              <a:rPr lang="en-US" b="1">
                <a:solidFill>
                  <a:srgbClr val="000000"/>
                </a:solidFill>
                <a:cs typeface="Times New Roman" pitchFamily="18" charset="0"/>
              </a:rPr>
              <a:t>As she orbits the earth, this NASA astronaut floats around in a state of apparent weightlessness.</a:t>
            </a:r>
          </a:p>
        </p:txBody>
      </p:sp>
      <p:pic>
        <p:nvPicPr>
          <p:cNvPr id="69637" name="Picture 5" descr="fig05_17"/>
          <p:cNvPicPr>
            <a:picLocks noChangeAspect="1" noChangeArrowheads="1"/>
          </p:cNvPicPr>
          <p:nvPr/>
        </p:nvPicPr>
        <p:blipFill>
          <a:blip r:embed="rId2" cstate="print"/>
          <a:srcRect/>
          <a:stretch>
            <a:fillRect/>
          </a:stretch>
        </p:blipFill>
        <p:spPr bwMode="auto">
          <a:xfrm>
            <a:off x="2819400" y="3733800"/>
            <a:ext cx="3429000" cy="2274888"/>
          </a:xfrm>
          <a:prstGeom prst="rect">
            <a:avLst/>
          </a:prstGeom>
          <a:noFill/>
        </p:spPr>
      </p:pic>
    </p:spTree>
    <p:extLst>
      <p:ext uri="{BB962C8B-B14F-4D97-AF65-F5344CB8AC3E}">
        <p14:creationId xmlns:p14="http://schemas.microsoft.com/office/powerpoint/2010/main" val="13945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Synchronous Satellites</a:t>
            </a:r>
          </a:p>
        </p:txBody>
      </p:sp>
      <p:sp>
        <p:nvSpPr>
          <p:cNvPr id="80899" name="Text Box 3"/>
          <p:cNvSpPr txBox="1">
            <a:spLocks noChangeArrowheads="1"/>
          </p:cNvSpPr>
          <p:nvPr/>
        </p:nvSpPr>
        <p:spPr bwMode="auto">
          <a:xfrm>
            <a:off x="457200" y="1676400"/>
            <a:ext cx="8229600" cy="1735138"/>
          </a:xfrm>
          <a:prstGeom prst="rect">
            <a:avLst/>
          </a:prstGeom>
          <a:noFill/>
          <a:ln w="9525">
            <a:noFill/>
            <a:miter lim="800000"/>
            <a:headEnd/>
            <a:tailEnd/>
          </a:ln>
          <a:effectLst/>
        </p:spPr>
        <p:txBody>
          <a:bodyPr>
            <a:spAutoFit/>
          </a:bodyPr>
          <a:lstStyle/>
          <a:p>
            <a:pPr>
              <a:spcBef>
                <a:spcPct val="50000"/>
              </a:spcBef>
            </a:pPr>
            <a:r>
              <a:rPr lang="en-US" dirty="0"/>
              <a:t>These satellites move around their orbits in a way that is synchronized with the rotation of the earth.</a:t>
            </a:r>
          </a:p>
          <a:p>
            <a:pPr>
              <a:spcBef>
                <a:spcPct val="50000"/>
              </a:spcBef>
            </a:pPr>
            <a:r>
              <a:rPr lang="en-US" dirty="0"/>
              <a:t>A synchronous satellite orbits the earth once per day on a circular path that lies in the plane of the equator.  </a:t>
            </a:r>
          </a:p>
        </p:txBody>
      </p:sp>
      <p:pic>
        <p:nvPicPr>
          <p:cNvPr id="80900" name="Picture 4" descr="A synchronous satellite orbits the earth once per day on a circular path that lies in the plane of the equator. Digital satellite system television uses such satellites as relay stations for TV signals that are sent up from the earths surface and then rebroadcast down toward your own small dish antenna."/>
          <p:cNvPicPr>
            <a:picLocks noGrp="1" noChangeAspect="1" noChangeArrowheads="1"/>
          </p:cNvPicPr>
          <p:nvPr>
            <p:ph idx="1"/>
          </p:nvPr>
        </p:nvPicPr>
        <p:blipFill>
          <a:blip r:embed="rId2" cstate="print"/>
          <a:srcRect/>
          <a:stretch>
            <a:fillRect/>
          </a:stretch>
        </p:blipFill>
        <p:spPr>
          <a:xfrm>
            <a:off x="5638800" y="3124200"/>
            <a:ext cx="2314575" cy="3438525"/>
          </a:xfrm>
          <a:noFill/>
          <a:ln/>
        </p:spPr>
      </p:pic>
      <p:sp>
        <p:nvSpPr>
          <p:cNvPr id="80901" name="Text Box 5"/>
          <p:cNvSpPr txBox="1">
            <a:spLocks noChangeArrowheads="1"/>
          </p:cNvSpPr>
          <p:nvPr/>
        </p:nvSpPr>
        <p:spPr bwMode="auto">
          <a:xfrm>
            <a:off x="533400" y="4648200"/>
            <a:ext cx="4495800" cy="1200329"/>
          </a:xfrm>
          <a:prstGeom prst="rect">
            <a:avLst/>
          </a:prstGeom>
          <a:noFill/>
          <a:ln w="9525">
            <a:noFill/>
            <a:miter lim="800000"/>
            <a:headEnd/>
            <a:tailEnd/>
          </a:ln>
          <a:effectLst/>
        </p:spPr>
        <p:txBody>
          <a:bodyPr>
            <a:spAutoFit/>
          </a:bodyPr>
          <a:lstStyle/>
          <a:p>
            <a:pPr>
              <a:spcBef>
                <a:spcPct val="50000"/>
              </a:spcBef>
            </a:pPr>
            <a:r>
              <a:rPr lang="en-US" dirty="0"/>
              <a:t>Digital satellite system television uses such satellites as relay stations for TV signals. </a:t>
            </a:r>
          </a:p>
        </p:txBody>
      </p:sp>
    </p:spTree>
    <p:extLst>
      <p:ext uri="{BB962C8B-B14F-4D97-AF65-F5344CB8AC3E}">
        <p14:creationId xmlns:p14="http://schemas.microsoft.com/office/powerpoint/2010/main" val="168447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fade">
                                      <p:cBhvr>
                                        <p:cTn id="7" dur="20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fade">
                                      <p:cBhvr>
                                        <p:cTn id="12" dur="2000"/>
                                        <p:tgtEl>
                                          <p:spTgt spid="80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901">
                                            <p:txEl>
                                              <p:pRg st="0" end="0"/>
                                            </p:txEl>
                                          </p:spTgt>
                                        </p:tgtEl>
                                        <p:attrNameLst>
                                          <p:attrName>style.visibility</p:attrName>
                                        </p:attrNameLst>
                                      </p:cBhvr>
                                      <p:to>
                                        <p:strVal val="visible"/>
                                      </p:to>
                                    </p:set>
                                    <p:animEffect transition="in" filter="fade">
                                      <p:cBhvr>
                                        <p:cTn id="17" dur="2000"/>
                                        <p:tgtEl>
                                          <p:spTgt spid="8090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0900"/>
                                        </p:tgtEl>
                                        <p:attrNameLst>
                                          <p:attrName>style.visibility</p:attrName>
                                        </p:attrNameLst>
                                      </p:cBhvr>
                                      <p:to>
                                        <p:strVal val="visible"/>
                                      </p:to>
                                    </p:set>
                                    <p:animEffect transition="in" filter="fade">
                                      <p:cBhvr>
                                        <p:cTn id="22" dur="2000"/>
                                        <p:tgtEl>
                                          <p:spTgt spid="80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P spid="809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b="1">
                <a:solidFill>
                  <a:srgbClr val="000000"/>
                </a:solidFill>
                <a:latin typeface="Verdana" pitchFamily="34" charset="0"/>
              </a:rPr>
              <a:t>Centripetal Force</a:t>
            </a:r>
            <a:r>
              <a:rPr lang="en-US" altLang="en-US">
                <a:solidFill>
                  <a:srgbClr val="000000"/>
                </a:solidFill>
                <a:latin typeface="Verdana" pitchFamily="34" charset="0"/>
              </a:rPr>
              <a:t> </a:t>
            </a:r>
            <a:br>
              <a:rPr lang="en-US" altLang="en-US">
                <a:solidFill>
                  <a:srgbClr val="000000"/>
                </a:solidFill>
                <a:latin typeface="Verdana" pitchFamily="34" charset="0"/>
              </a:rPr>
            </a:br>
            <a:endParaRPr lang="en-US" altLang="en-US">
              <a:solidFill>
                <a:srgbClr val="000000"/>
              </a:solidFill>
              <a:latin typeface="Verdana" pitchFamily="34" charset="0"/>
            </a:endParaRPr>
          </a:p>
        </p:txBody>
      </p:sp>
      <p:sp>
        <p:nvSpPr>
          <p:cNvPr id="17411" name="Text Box 3"/>
          <p:cNvSpPr txBox="1">
            <a:spLocks noChangeArrowheads="1"/>
          </p:cNvSpPr>
          <p:nvPr/>
        </p:nvSpPr>
        <p:spPr bwMode="auto">
          <a:xfrm>
            <a:off x="609600" y="1524000"/>
            <a:ext cx="7086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cs typeface="Times New Roman" pitchFamily="18" charset="0"/>
              </a:rPr>
              <a:t>The centripetal force is the net force required to keep an object of mass </a:t>
            </a:r>
            <a:r>
              <a:rPr lang="en-US" altLang="en-US" sz="2400" i="1">
                <a:solidFill>
                  <a:srgbClr val="000000"/>
                </a:solidFill>
                <a:cs typeface="Times New Roman" pitchFamily="18" charset="0"/>
              </a:rPr>
              <a:t>m</a:t>
            </a:r>
            <a:r>
              <a:rPr lang="en-US" altLang="en-US" sz="2400">
                <a:solidFill>
                  <a:srgbClr val="000000"/>
                </a:solidFill>
                <a:cs typeface="Times New Roman" pitchFamily="18" charset="0"/>
              </a:rPr>
              <a:t>, moving at a speed </a:t>
            </a:r>
            <a:r>
              <a:rPr lang="en-US" altLang="en-US" sz="2400" i="1">
                <a:solidFill>
                  <a:srgbClr val="000000"/>
                </a:solidFill>
                <a:cs typeface="Times New Roman" pitchFamily="18" charset="0"/>
              </a:rPr>
              <a:t>v</a:t>
            </a:r>
            <a:r>
              <a:rPr lang="en-US" altLang="en-US" sz="2400">
                <a:solidFill>
                  <a:srgbClr val="000000"/>
                </a:solidFill>
                <a:cs typeface="Times New Roman" pitchFamily="18" charset="0"/>
              </a:rPr>
              <a:t>, on a circular path of radius </a:t>
            </a:r>
            <a:r>
              <a:rPr lang="en-US" altLang="en-US" sz="2400" i="1">
                <a:solidFill>
                  <a:srgbClr val="000000"/>
                </a:solidFill>
                <a:cs typeface="Times New Roman" pitchFamily="18" charset="0"/>
              </a:rPr>
              <a:t>r</a:t>
            </a:r>
            <a:r>
              <a:rPr lang="en-US" altLang="en-US" sz="2400">
                <a:solidFill>
                  <a:srgbClr val="000000"/>
                </a:solidFill>
                <a:cs typeface="Times New Roman" pitchFamily="18" charset="0"/>
              </a:rPr>
              <a:t>, and it has a magnitude of</a:t>
            </a:r>
            <a:endParaRPr lang="en-US" altLang="en-US" sz="2400"/>
          </a:p>
        </p:txBody>
      </p:sp>
      <p:pic>
        <p:nvPicPr>
          <p:cNvPr id="17412" name="Picture 4" descr="math0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2895600"/>
            <a:ext cx="1828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5"/>
          <p:cNvSpPr txBox="1">
            <a:spLocks noChangeArrowheads="1"/>
          </p:cNvSpPr>
          <p:nvPr/>
        </p:nvSpPr>
        <p:spPr bwMode="auto">
          <a:xfrm>
            <a:off x="838200" y="4191000"/>
            <a:ext cx="7010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b="1" i="1">
                <a:solidFill>
                  <a:srgbClr val="000000"/>
                </a:solidFill>
                <a:cs typeface="Times New Roman" pitchFamily="18" charset="0"/>
              </a:rPr>
              <a:t>Direction:</a:t>
            </a:r>
            <a:r>
              <a:rPr lang="en-US" altLang="en-US" sz="2400">
                <a:solidFill>
                  <a:srgbClr val="000000"/>
                </a:solidFill>
                <a:cs typeface="Times New Roman" pitchFamily="18" charset="0"/>
              </a:rPr>
              <a:t> The centripetal force always points toward the center of the circle and continually changes direction as the object moves.</a:t>
            </a:r>
            <a:endParaRPr lang="en-US" altLang="en-US" sz="2400"/>
          </a:p>
        </p:txBody>
      </p:sp>
      <p:pic>
        <p:nvPicPr>
          <p:cNvPr id="6" name="Picture 4" descr="math005"/>
          <p:cNvPicPr>
            <a:picLocks noChangeAspect="1" noChangeArrowheads="1"/>
          </p:cNvPicPr>
          <p:nvPr/>
        </p:nvPicPr>
        <p:blipFill>
          <a:blip r:embed="rId3" cstate="print">
            <a:lum bright="18000"/>
            <a:extLst>
              <a:ext uri="{28A0092B-C50C-407E-A947-70E740481C1C}">
                <a14:useLocalDpi xmlns:a14="http://schemas.microsoft.com/office/drawing/2010/main" val="0"/>
              </a:ext>
            </a:extLst>
          </a:blip>
          <a:srcRect/>
          <a:stretch>
            <a:fillRect/>
          </a:stretch>
        </p:blipFill>
        <p:spPr bwMode="auto">
          <a:xfrm>
            <a:off x="4724400" y="5867400"/>
            <a:ext cx="167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1143000" y="5715000"/>
            <a:ext cx="3706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US" altLang="en-US" sz="2400">
                <a:solidFill>
                  <a:srgbClr val="000000"/>
                </a:solidFill>
                <a:cs typeface="Times New Roman" pitchFamily="18" charset="0"/>
              </a:rPr>
              <a:t>Centripetal acceleration is:   </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fade">
                                      <p:cBhvr>
                                        <p:cTn id="12" dur="2000"/>
                                        <p:tgtEl>
                                          <p:spTgt spid="17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3">
                                            <p:txEl>
                                              <p:pRg st="0" end="0"/>
                                            </p:txEl>
                                          </p:spTgt>
                                        </p:tgtEl>
                                        <p:attrNameLst>
                                          <p:attrName>style.visibility</p:attrName>
                                        </p:attrNameLst>
                                      </p:cBhvr>
                                      <p:to>
                                        <p:strVal val="visible"/>
                                      </p:to>
                                    </p:set>
                                    <p:animEffect transition="in" filter="fade">
                                      <p:cBhvr>
                                        <p:cTn id="17" dur="2000"/>
                                        <p:tgtEl>
                                          <p:spTgt spid="1741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7413" grpId="0" build="p"/>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457200"/>
            <a:ext cx="7772400" cy="1143000"/>
          </a:xfrm>
        </p:spPr>
        <p:txBody>
          <a:bodyPr/>
          <a:lstStyle/>
          <a:p>
            <a:r>
              <a:rPr lang="en-US" dirty="0">
                <a:solidFill>
                  <a:srgbClr val="CC3300"/>
                </a:solidFill>
                <a:latin typeface="Arial" charset="0"/>
              </a:rPr>
              <a:t> </a:t>
            </a:r>
            <a:r>
              <a:rPr lang="en-US" b="1" dirty="0">
                <a:solidFill>
                  <a:srgbClr val="000000"/>
                </a:solidFill>
                <a:latin typeface="Arial" charset="0"/>
              </a:rPr>
              <a:t>Uniform Circular Motion Problem solving </a:t>
            </a:r>
            <a:r>
              <a:rPr lang="en-US" b="1" dirty="0" err="1">
                <a:solidFill>
                  <a:srgbClr val="000000"/>
                </a:solidFill>
                <a:latin typeface="Arial" charset="0"/>
              </a:rPr>
              <a:t>Receipe</a:t>
            </a:r>
            <a:br>
              <a:rPr lang="en-US" b="1" dirty="0">
                <a:solidFill>
                  <a:srgbClr val="000000"/>
                </a:solidFill>
                <a:latin typeface="Arial" charset="0"/>
              </a:rPr>
            </a:br>
            <a:endParaRPr lang="en-US" b="1" dirty="0">
              <a:solidFill>
                <a:srgbClr val="000000"/>
              </a:solidFill>
              <a:latin typeface="Arial" charset="0"/>
            </a:endParaRPr>
          </a:p>
        </p:txBody>
      </p:sp>
      <p:pic>
        <p:nvPicPr>
          <p:cNvPr id="3" name="Picture 4" descr="math007"/>
          <p:cNvPicPr>
            <a:picLocks noChangeAspect="1" noChangeArrowheads="1"/>
          </p:cNvPicPr>
          <p:nvPr/>
        </p:nvPicPr>
        <p:blipFill>
          <a:blip r:embed="rId2" cstate="print"/>
          <a:srcRect/>
          <a:stretch>
            <a:fillRect/>
          </a:stretch>
        </p:blipFill>
        <p:spPr bwMode="auto">
          <a:xfrm>
            <a:off x="3124200" y="1695804"/>
            <a:ext cx="2660073" cy="1219200"/>
          </a:xfrm>
          <a:prstGeom prst="rect">
            <a:avLst/>
          </a:prstGeom>
          <a:noFill/>
          <a:ln w="9525">
            <a:noFill/>
            <a:miter lim="800000"/>
            <a:headEnd/>
            <a:tailEnd/>
          </a:ln>
        </p:spPr>
      </p:pic>
      <p:sp>
        <p:nvSpPr>
          <p:cNvPr id="5" name="TextBox 4"/>
          <p:cNvSpPr txBox="1"/>
          <p:nvPr/>
        </p:nvSpPr>
        <p:spPr>
          <a:xfrm>
            <a:off x="379140" y="3500614"/>
            <a:ext cx="8382000" cy="1200329"/>
          </a:xfrm>
          <a:prstGeom prst="rect">
            <a:avLst/>
          </a:prstGeom>
          <a:noFill/>
        </p:spPr>
        <p:txBody>
          <a:bodyPr wrap="square" rtlCol="0">
            <a:spAutoFit/>
          </a:bodyPr>
          <a:lstStyle/>
          <a:p>
            <a:pPr marL="457200" indent="-457200">
              <a:buAutoNum type="arabicPeriod"/>
            </a:pPr>
            <a:r>
              <a:rPr lang="en-US" dirty="0"/>
              <a:t>Draw a free-body diagram.</a:t>
            </a:r>
          </a:p>
          <a:p>
            <a:pPr marL="457200" indent="-457200">
              <a:buAutoNum type="arabicPeriod"/>
            </a:pPr>
            <a:r>
              <a:rPr lang="en-US" dirty="0"/>
              <a:t>Identify the unbalanced force, towards the center of the circle.</a:t>
            </a:r>
          </a:p>
          <a:p>
            <a:pPr marL="457200" indent="-457200">
              <a:buAutoNum type="arabicPeriod"/>
            </a:pPr>
            <a:r>
              <a:rPr lang="en-US" dirty="0"/>
              <a:t>Set the unbalanced force equal to centripetal force.</a:t>
            </a:r>
          </a:p>
        </p:txBody>
      </p:sp>
      <p:sp>
        <p:nvSpPr>
          <p:cNvPr id="112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67" name="Rectangle 3"/>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6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33316" y="5043663"/>
            <a:ext cx="3044283" cy="685800"/>
          </a:xfrm>
          <a:prstGeom prst="rect">
            <a:avLst/>
          </a:prstGeom>
          <a:noFill/>
        </p:spPr>
      </p:pic>
      <p:sp>
        <p:nvSpPr>
          <p:cNvPr id="11270" name="Rectangle 6"/>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9691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8"/>
                                        </p:tgtEl>
                                        <p:attrNameLst>
                                          <p:attrName>style.visibility</p:attrName>
                                        </p:attrNameLst>
                                      </p:cBhvr>
                                      <p:to>
                                        <p:strVal val="visible"/>
                                      </p:to>
                                    </p:set>
                                    <p:animEffect transition="in" filter="fade">
                                      <p:cBhvr>
                                        <p:cTn id="27" dur="2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143000"/>
          </a:xfrm>
        </p:spPr>
        <p:txBody>
          <a:bodyPr/>
          <a:lstStyle/>
          <a:p>
            <a:pPr eaLnBrk="1" hangingPunct="1"/>
            <a:r>
              <a:rPr lang="en-US" altLang="en-US"/>
              <a:t>Car on a Flat-Curve</a:t>
            </a:r>
          </a:p>
        </p:txBody>
      </p:sp>
      <p:sp>
        <p:nvSpPr>
          <p:cNvPr id="5123" name="Text Box 4"/>
          <p:cNvSpPr txBox="1">
            <a:spLocks noChangeArrowheads="1"/>
          </p:cNvSpPr>
          <p:nvPr/>
        </p:nvSpPr>
        <p:spPr bwMode="auto">
          <a:xfrm>
            <a:off x="0" y="11430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rPr>
              <a:t>Question: What is the centripetal force for a car moving along a cul-de-sac? </a:t>
            </a:r>
            <a:endParaRPr lang="en-US" altLang="en-US" sz="2400"/>
          </a:p>
        </p:txBody>
      </p:sp>
      <p:pic>
        <p:nvPicPr>
          <p:cNvPr id="5124" name="Picture 5" descr="nw0175"/>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4800" y="2133600"/>
            <a:ext cx="2533650" cy="1905000"/>
          </a:xfrm>
          <a:noFill/>
        </p:spPr>
      </p:pic>
      <p:sp>
        <p:nvSpPr>
          <p:cNvPr id="81927" name="Text Box 7"/>
          <p:cNvSpPr txBox="1">
            <a:spLocks noChangeArrowheads="1"/>
          </p:cNvSpPr>
          <p:nvPr/>
        </p:nvSpPr>
        <p:spPr bwMode="auto">
          <a:xfrm>
            <a:off x="2667000" y="2209800"/>
            <a:ext cx="647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solidFill>
                  <a:srgbClr val="000000"/>
                </a:solidFill>
              </a:rPr>
              <a:t>Answer: Static frictional force between the road and the tires.</a:t>
            </a:r>
            <a:endParaRPr lang="en-US" altLang="en-US" sz="2400"/>
          </a:p>
        </p:txBody>
      </p:sp>
      <p:pic>
        <p:nvPicPr>
          <p:cNvPr id="5127" name="Picture 8" descr="http://edugen.wileyplus.com/edugen/courses/crs6407/cutnell9780470879528/c05/math/math050.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22113" y="-182563"/>
            <a:ext cx="2076450" cy="19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0"/>
            <a:ext cx="7772400" cy="914400"/>
          </a:xfrm>
        </p:spPr>
        <p:txBody>
          <a:bodyPr/>
          <a:lstStyle/>
          <a:p>
            <a:r>
              <a:rPr lang="en-US" sz="4000" b="1" dirty="0">
                <a:solidFill>
                  <a:srgbClr val="009999"/>
                </a:solidFill>
                <a:latin typeface="Arial" charset="0"/>
                <a:cs typeface="Times New Roman" pitchFamily="18" charset="0"/>
              </a:rPr>
              <a:t>Banked Curves</a:t>
            </a:r>
          </a:p>
        </p:txBody>
      </p:sp>
      <p:sp>
        <p:nvSpPr>
          <p:cNvPr id="57348" name="Text Box 4"/>
          <p:cNvSpPr txBox="1">
            <a:spLocks noChangeArrowheads="1"/>
          </p:cNvSpPr>
          <p:nvPr/>
        </p:nvSpPr>
        <p:spPr bwMode="auto">
          <a:xfrm>
            <a:off x="609600" y="838200"/>
            <a:ext cx="7772400" cy="457200"/>
          </a:xfrm>
          <a:prstGeom prst="rect">
            <a:avLst/>
          </a:prstGeom>
          <a:noFill/>
          <a:ln w="9525">
            <a:noFill/>
            <a:miter lim="800000"/>
            <a:headEnd/>
            <a:tailEnd/>
          </a:ln>
          <a:effectLst/>
        </p:spPr>
        <p:txBody>
          <a:bodyPr>
            <a:spAutoFit/>
          </a:bodyPr>
          <a:lstStyle/>
          <a:p>
            <a:pPr>
              <a:spcBef>
                <a:spcPct val="50000"/>
              </a:spcBef>
            </a:pPr>
            <a:r>
              <a:rPr lang="en-US" dirty="0"/>
              <a:t>Q: Why exit ramps in highways are banked?</a:t>
            </a:r>
          </a:p>
        </p:txBody>
      </p:sp>
      <p:sp>
        <p:nvSpPr>
          <p:cNvPr id="57349" name="Text Box 5"/>
          <p:cNvSpPr txBox="1">
            <a:spLocks noChangeArrowheads="1"/>
          </p:cNvSpPr>
          <p:nvPr/>
        </p:nvSpPr>
        <p:spPr bwMode="auto">
          <a:xfrm>
            <a:off x="609600" y="1295400"/>
            <a:ext cx="7772400" cy="457200"/>
          </a:xfrm>
          <a:prstGeom prst="rect">
            <a:avLst/>
          </a:prstGeom>
          <a:noFill/>
          <a:ln w="9525">
            <a:noFill/>
            <a:miter lim="800000"/>
            <a:headEnd/>
            <a:tailEnd/>
          </a:ln>
          <a:effectLst/>
        </p:spPr>
        <p:txBody>
          <a:bodyPr>
            <a:spAutoFit/>
          </a:bodyPr>
          <a:lstStyle/>
          <a:p>
            <a:pPr>
              <a:spcBef>
                <a:spcPct val="50000"/>
              </a:spcBef>
            </a:pPr>
            <a:r>
              <a:rPr lang="en-US" dirty="0"/>
              <a:t>A: To increase the centripetal force for higher exit speed. </a:t>
            </a:r>
          </a:p>
        </p:txBody>
      </p:sp>
      <p:pic>
        <p:nvPicPr>
          <p:cNvPr id="10241" name="Picture 1"/>
          <p:cNvPicPr>
            <a:picLocks noChangeAspect="1" noChangeArrowheads="1"/>
          </p:cNvPicPr>
          <p:nvPr/>
        </p:nvPicPr>
        <p:blipFill>
          <a:blip r:embed="rId2" cstate="print"/>
          <a:srcRect/>
          <a:stretch>
            <a:fillRect/>
          </a:stretch>
        </p:blipFill>
        <p:spPr bwMode="auto">
          <a:xfrm>
            <a:off x="533400" y="1981200"/>
            <a:ext cx="6915150" cy="2133600"/>
          </a:xfrm>
          <a:prstGeom prst="rect">
            <a:avLst/>
          </a:prstGeom>
          <a:noFill/>
          <a:ln w="9525">
            <a:noFill/>
            <a:miter lim="800000"/>
            <a:headEnd/>
            <a:tailEnd/>
          </a:ln>
        </p:spPr>
      </p:pic>
    </p:spTree>
    <p:extLst>
      <p:ext uri="{BB962C8B-B14F-4D97-AF65-F5344CB8AC3E}">
        <p14:creationId xmlns:p14="http://schemas.microsoft.com/office/powerpoint/2010/main" val="89489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8">
                                            <p:txEl>
                                              <p:pRg st="0" end="0"/>
                                            </p:txEl>
                                          </p:spTgt>
                                        </p:tgtEl>
                                        <p:attrNameLst>
                                          <p:attrName>style.visibility</p:attrName>
                                        </p:attrNameLst>
                                      </p:cBhvr>
                                      <p:to>
                                        <p:strVal val="visible"/>
                                      </p:to>
                                    </p:set>
                                    <p:animEffect transition="in" filter="fade">
                                      <p:cBhvr>
                                        <p:cTn id="7" dur="2000"/>
                                        <p:tgtEl>
                                          <p:spTgt spid="573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7349">
                                            <p:txEl>
                                              <p:pRg st="0" end="0"/>
                                            </p:txEl>
                                          </p:spTgt>
                                        </p:tgtEl>
                                        <p:attrNameLst>
                                          <p:attrName>style.visibility</p:attrName>
                                        </p:attrNameLst>
                                      </p:cBhvr>
                                      <p:to>
                                        <p:strVal val="visible"/>
                                      </p:to>
                                    </p:set>
                                    <p:animEffect transition="in" filter="fade">
                                      <p:cBhvr>
                                        <p:cTn id="12" dur="2000"/>
                                        <p:tgtEl>
                                          <p:spTgt spid="57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1"/>
                                        </p:tgtEl>
                                        <p:attrNameLst>
                                          <p:attrName>style.visibility</p:attrName>
                                        </p:attrNameLst>
                                      </p:cBhvr>
                                      <p:to>
                                        <p:strVal val="visible"/>
                                      </p:to>
                                    </p:set>
                                    <p:animEffect transition="in" filter="fade">
                                      <p:cBhvr>
                                        <p:cTn id="17" dur="2000"/>
                                        <p:tgtEl>
                                          <p:spTgt spid="10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build="p"/>
      <p:bldP spid="5734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609600"/>
            <a:ext cx="8686800" cy="1143000"/>
          </a:xfrm>
        </p:spPr>
        <p:txBody>
          <a:bodyPr/>
          <a:lstStyle/>
          <a:p>
            <a:pPr eaLnBrk="1" hangingPunct="1"/>
            <a:r>
              <a:rPr lang="en-US" altLang="en-US">
                <a:solidFill>
                  <a:srgbClr val="000000"/>
                </a:solidFill>
                <a:cs typeface="Times New Roman" pitchFamily="18" charset="0"/>
              </a:rPr>
              <a:t>Question:</a:t>
            </a:r>
            <a:br>
              <a:rPr lang="en-US" altLang="en-US">
                <a:solidFill>
                  <a:srgbClr val="000000"/>
                </a:solidFill>
                <a:cs typeface="Times New Roman" pitchFamily="18" charset="0"/>
              </a:rPr>
            </a:br>
            <a:r>
              <a:rPr lang="en-US" altLang="en-US">
                <a:solidFill>
                  <a:srgbClr val="000000"/>
                </a:solidFill>
                <a:cs typeface="Times New Roman" pitchFamily="18" charset="0"/>
              </a:rPr>
              <a:t>Why do airplanes make banked turn?</a:t>
            </a:r>
            <a:br>
              <a:rPr lang="en-US" altLang="en-US">
                <a:solidFill>
                  <a:srgbClr val="000000"/>
                </a:solidFill>
                <a:cs typeface="Times New Roman" pitchFamily="18" charset="0"/>
              </a:rPr>
            </a:br>
            <a:endParaRPr lang="en-US" altLang="en-US">
              <a:solidFill>
                <a:srgbClr val="000000"/>
              </a:solidFill>
              <a:cs typeface="Times New Roman" pitchFamily="18" charset="0"/>
            </a:endParaRPr>
          </a:p>
        </p:txBody>
      </p:sp>
      <p:pic>
        <p:nvPicPr>
          <p:cNvPr id="6147" name="Picture 3" descr="nw017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2057400"/>
            <a:ext cx="6846888"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Text Box 4"/>
          <p:cNvSpPr txBox="1">
            <a:spLocks noChangeArrowheads="1"/>
          </p:cNvSpPr>
          <p:nvPr/>
        </p:nvSpPr>
        <p:spPr bwMode="auto">
          <a:xfrm>
            <a:off x="1600200" y="5181600"/>
            <a:ext cx="69342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2400"/>
              <a:t>Answer: </a:t>
            </a:r>
          </a:p>
          <a:p>
            <a:pPr eaLnBrk="1" hangingPunct="1">
              <a:spcBef>
                <a:spcPct val="50000"/>
              </a:spcBef>
              <a:buFontTx/>
              <a:buNone/>
            </a:pPr>
            <a:r>
              <a:rPr lang="en-US" altLang="en-US" sz="2400"/>
              <a:t>To generate the centripetal force required for the circular motion.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30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0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Newton’s Law of Universal Gravitation</a:t>
            </a:r>
          </a:p>
        </p:txBody>
      </p:sp>
      <p:sp>
        <p:nvSpPr>
          <p:cNvPr id="7171" name="Text Box 3"/>
          <p:cNvSpPr txBox="1">
            <a:spLocks noChangeArrowheads="1"/>
          </p:cNvSpPr>
          <p:nvPr/>
        </p:nvSpPr>
        <p:spPr bwMode="auto">
          <a:xfrm>
            <a:off x="609600" y="1828800"/>
            <a:ext cx="7772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dirty="0">
                <a:cs typeface="Times New Roman" pitchFamily="18" charset="0"/>
              </a:rPr>
              <a:t>Every body in the universe attracts every other body with a force that is directly proportional to the product of the masses of the bodies and inversely proportional to the square of the distance between the bodies.</a:t>
            </a:r>
            <a:endParaRPr lang="en-US" altLang="en-US" dirty="0"/>
          </a:p>
        </p:txBody>
      </p:sp>
      <p:graphicFrame>
        <p:nvGraphicFramePr>
          <p:cNvPr id="7172" name="Object 4"/>
          <p:cNvGraphicFramePr>
            <a:graphicFrameLocks noGrp="1" noChangeAspect="1"/>
          </p:cNvGraphicFramePr>
          <p:nvPr>
            <p:ph idx="1"/>
          </p:nvPr>
        </p:nvGraphicFramePr>
        <p:xfrm>
          <a:off x="2895600" y="3429000"/>
          <a:ext cx="4040188" cy="3206750"/>
        </p:xfrm>
        <a:graphic>
          <a:graphicData uri="http://schemas.openxmlformats.org/presentationml/2006/ole">
            <mc:AlternateContent xmlns:mc="http://schemas.openxmlformats.org/markup-compatibility/2006">
              <mc:Choice xmlns:v="urn:schemas-microsoft-com:vml" Requires="v">
                <p:oleObj spid="_x0000_s24585" name="Bitmap Image" r:id="rId4" imgW="3277057" imgH="2600000" progId="PBrush">
                  <p:embed/>
                </p:oleObj>
              </mc:Choice>
              <mc:Fallback>
                <p:oleObj name="Bitmap Image" r:id="rId4" imgW="3277057" imgH="2600000" progId="PBrush">
                  <p:embed/>
                  <p:pic>
                    <p:nvPicPr>
                      <p:cNvPr id="7172"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3429000"/>
                        <a:ext cx="4040188" cy="32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6654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fade">
                                      <p:cBhvr>
                                        <p:cTn id="12" dur="2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7625"/>
            <a:ext cx="7772400" cy="1143000"/>
          </a:xfrm>
        </p:spPr>
        <p:txBody>
          <a:bodyPr/>
          <a:lstStyle/>
          <a:p>
            <a:pPr eaLnBrk="1" hangingPunct="1"/>
            <a:r>
              <a:rPr lang="en-US" altLang="en-US"/>
              <a:t>Universal Gravitational Constant</a:t>
            </a:r>
          </a:p>
        </p:txBody>
      </p:sp>
      <p:sp>
        <p:nvSpPr>
          <p:cNvPr id="10243" name="Rectangle 3"/>
          <p:cNvSpPr>
            <a:spLocks noChangeArrowheads="1"/>
          </p:cNvSpPr>
          <p:nvPr/>
        </p:nvSpPr>
        <p:spPr bwMode="auto">
          <a:xfrm>
            <a:off x="3505200" y="3224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0244" name="Object 4"/>
          <p:cNvGraphicFramePr>
            <a:graphicFrameLocks noChangeAspect="1"/>
          </p:cNvGraphicFramePr>
          <p:nvPr>
            <p:extLst/>
          </p:nvPr>
        </p:nvGraphicFramePr>
        <p:xfrm>
          <a:off x="1714500" y="1228549"/>
          <a:ext cx="5257800" cy="1009650"/>
        </p:xfrm>
        <a:graphic>
          <a:graphicData uri="http://schemas.openxmlformats.org/presentationml/2006/ole">
            <mc:AlternateContent xmlns:mc="http://schemas.openxmlformats.org/markup-compatibility/2006">
              <mc:Choice xmlns:v="urn:schemas-microsoft-com:vml" Requires="v">
                <p:oleObj spid="_x0000_s25609" r:id="rId3" imgW="2133049" imgH="406216" progId="Equation.3">
                  <p:embed/>
                </p:oleObj>
              </mc:Choice>
              <mc:Fallback>
                <p:oleObj r:id="rId3" imgW="2133049" imgH="406216" progId="Equation.3">
                  <p:embed/>
                  <p:pic>
                    <p:nvPicPr>
                      <p:cNvPr id="102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0" y="1228549"/>
                        <a:ext cx="5257800"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5" name="Text Box 5"/>
          <p:cNvSpPr txBox="1">
            <a:spLocks noChangeArrowheads="1"/>
          </p:cNvSpPr>
          <p:nvPr/>
        </p:nvSpPr>
        <p:spPr bwMode="auto">
          <a:xfrm>
            <a:off x="609600" y="2276123"/>
            <a:ext cx="78486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dirty="0">
                <a:cs typeface="Times New Roman" pitchFamily="18" charset="0"/>
              </a:rPr>
              <a:t>The proportionality constant, G is called the universal gravitational constant. Its value in the SI system of units is,</a:t>
            </a:r>
            <a:br>
              <a:rPr lang="en-US" altLang="en-US" dirty="0">
                <a:cs typeface="Times New Roman" pitchFamily="18" charset="0"/>
              </a:rPr>
            </a:br>
            <a:r>
              <a:rPr lang="en-US" altLang="en-US" dirty="0">
                <a:cs typeface="Times New Roman" pitchFamily="18" charset="0"/>
              </a:rPr>
              <a:t>G = 6.67 </a:t>
            </a:r>
            <a:r>
              <a:rPr lang="en-US" altLang="en-US" dirty="0">
                <a:cs typeface="Times New Roman" pitchFamily="18" charset="0"/>
                <a:sym typeface="symbol" pitchFamily="18" charset="2"/>
              </a:rPr>
              <a:t></a:t>
            </a:r>
            <a:r>
              <a:rPr lang="en-US" altLang="en-US" dirty="0">
                <a:cs typeface="Times New Roman" pitchFamily="18" charset="0"/>
              </a:rPr>
              <a:t> 10</a:t>
            </a:r>
            <a:r>
              <a:rPr lang="en-US" altLang="en-US" baseline="30000" dirty="0">
                <a:cs typeface="Times New Roman" pitchFamily="18" charset="0"/>
              </a:rPr>
              <a:t>-11</a:t>
            </a:r>
            <a:r>
              <a:rPr lang="en-US" altLang="en-US" dirty="0">
                <a:cs typeface="Times New Roman" pitchFamily="18" charset="0"/>
              </a:rPr>
              <a:t>N.m</a:t>
            </a:r>
            <a:r>
              <a:rPr lang="en-US" altLang="en-US" baseline="30000" dirty="0">
                <a:cs typeface="Times New Roman" pitchFamily="18" charset="0"/>
              </a:rPr>
              <a:t>2</a:t>
            </a:r>
            <a:r>
              <a:rPr lang="en-US" altLang="en-US" dirty="0">
                <a:cs typeface="Times New Roman" pitchFamily="18" charset="0"/>
              </a:rPr>
              <a:t>/Kg</a:t>
            </a:r>
            <a:r>
              <a:rPr lang="en-US" altLang="en-US" baseline="30000" dirty="0">
                <a:cs typeface="Times New Roman" pitchFamily="18" charset="0"/>
              </a:rPr>
              <a:t>2</a:t>
            </a:r>
            <a:r>
              <a:rPr lang="en-US" altLang="en-US" dirty="0">
                <a:cs typeface="Times New Roman" pitchFamily="18" charset="0"/>
              </a:rPr>
              <a:t>. </a:t>
            </a:r>
          </a:p>
          <a:p>
            <a:pPr eaLnBrk="1" hangingPunct="1">
              <a:spcBef>
                <a:spcPct val="50000"/>
              </a:spcBef>
            </a:pPr>
            <a:r>
              <a:rPr lang="en-US" altLang="en-US" dirty="0">
                <a:cs typeface="Times New Roman" pitchFamily="18" charset="0"/>
              </a:rPr>
              <a:t>The law of gravitation is universal and very fundamental. It can be used to understand the motions of planets and moons, determine the surface gravity of planets, and the orbital motion of artificial satellites around the Earth.</a:t>
            </a:r>
          </a:p>
          <a:p>
            <a:pPr eaLnBrk="1" hangingPunct="1">
              <a:spcBef>
                <a:spcPct val="50000"/>
              </a:spcBef>
            </a:pPr>
            <a:r>
              <a:rPr lang="en-US" altLang="en-US" dirty="0">
                <a:cs typeface="Times New Roman" pitchFamily="18" charset="0"/>
              </a:rPr>
              <a:t>Q: Force between 2 conversing people?</a:t>
            </a:r>
          </a:p>
          <a:p>
            <a:pPr eaLnBrk="1" hangingPunct="1">
              <a:spcBef>
                <a:spcPct val="50000"/>
              </a:spcBef>
            </a:pPr>
            <a:r>
              <a:rPr lang="en-US" altLang="en-US" dirty="0">
                <a:cs typeface="Times New Roman" pitchFamily="18" charset="0"/>
              </a:rPr>
              <a:t>A: Very small due to very small value of </a:t>
            </a:r>
            <a:r>
              <a:rPr lang="en-US" altLang="en-US" i="1" dirty="0">
                <a:cs typeface="Times New Roman" pitchFamily="18" charset="0"/>
              </a:rPr>
              <a:t>G</a:t>
            </a:r>
            <a:r>
              <a:rPr lang="en-US" altLang="en-US" dirty="0">
                <a:cs typeface="Times New Roman" pitchFamily="18" charset="0"/>
              </a:rPr>
              <a:t>,….10</a:t>
            </a:r>
            <a:r>
              <a:rPr lang="en-US" altLang="en-US" baseline="30000" dirty="0">
                <a:cs typeface="Times New Roman" pitchFamily="18" charset="0"/>
              </a:rPr>
              <a:t>-11</a:t>
            </a:r>
            <a:r>
              <a:rPr lang="en-US" altLang="en-US" dirty="0">
                <a:cs typeface="Times New Roman" pitchFamily="18" charset="0"/>
              </a:rPr>
              <a:t> </a:t>
            </a:r>
            <a:endParaRPr lang="en-US" altLang="en-US" dirty="0"/>
          </a:p>
        </p:txBody>
      </p:sp>
    </p:spTree>
    <p:extLst>
      <p:ext uri="{BB962C8B-B14F-4D97-AF65-F5344CB8AC3E}">
        <p14:creationId xmlns:p14="http://schemas.microsoft.com/office/powerpoint/2010/main" val="7755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b="1">
                <a:solidFill>
                  <a:srgbClr val="000000"/>
                </a:solidFill>
                <a:latin typeface="Arial" charset="0"/>
                <a:cs typeface="Arial" charset="0"/>
              </a:rPr>
              <a:t>Weight</a:t>
            </a:r>
            <a:br>
              <a:rPr lang="en-US" altLang="en-US" b="1">
                <a:solidFill>
                  <a:srgbClr val="000000"/>
                </a:solidFill>
                <a:latin typeface="Arial" charset="0"/>
                <a:cs typeface="Arial" charset="0"/>
              </a:rPr>
            </a:br>
            <a:endParaRPr lang="en-US" altLang="en-US" b="1">
              <a:solidFill>
                <a:srgbClr val="000000"/>
              </a:solidFill>
              <a:latin typeface="Arial" charset="0"/>
              <a:cs typeface="Arial" charset="0"/>
            </a:endParaRPr>
          </a:p>
        </p:txBody>
      </p:sp>
      <p:sp>
        <p:nvSpPr>
          <p:cNvPr id="15363" name="Text Box 4"/>
          <p:cNvSpPr txBox="1">
            <a:spLocks noChangeArrowheads="1"/>
          </p:cNvSpPr>
          <p:nvPr/>
        </p:nvSpPr>
        <p:spPr bwMode="auto">
          <a:xfrm>
            <a:off x="914400" y="2971800"/>
            <a:ext cx="75438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dirty="0"/>
              <a:t>The </a:t>
            </a:r>
            <a:r>
              <a:rPr lang="en-US" altLang="en-US" dirty="0">
                <a:solidFill>
                  <a:srgbClr val="009900"/>
                </a:solidFill>
              </a:rPr>
              <a:t>weight</a:t>
            </a:r>
            <a:r>
              <a:rPr lang="en-US" altLang="en-US" dirty="0"/>
              <a:t> of an object is the </a:t>
            </a:r>
            <a:r>
              <a:rPr lang="en-US" altLang="en-US" dirty="0">
                <a:solidFill>
                  <a:srgbClr val="009900"/>
                </a:solidFill>
              </a:rPr>
              <a:t>gravitational</a:t>
            </a:r>
            <a:r>
              <a:rPr lang="en-US" altLang="en-US" dirty="0"/>
              <a:t> </a:t>
            </a:r>
            <a:r>
              <a:rPr lang="en-US" altLang="en-US" dirty="0">
                <a:solidFill>
                  <a:srgbClr val="009900"/>
                </a:solidFill>
              </a:rPr>
              <a:t>force</a:t>
            </a:r>
            <a:r>
              <a:rPr lang="en-US" altLang="en-US" dirty="0"/>
              <a:t> that the planet exerts on the object. The weight always acts downward, toward the center of the planet. </a:t>
            </a:r>
          </a:p>
          <a:p>
            <a:pPr eaLnBrk="1" hangingPunct="1">
              <a:spcBef>
                <a:spcPct val="50000"/>
              </a:spcBef>
            </a:pPr>
            <a:r>
              <a:rPr lang="en-US" altLang="en-US" b="1" i="1" dirty="0"/>
              <a:t>SI Unit of Weight:</a:t>
            </a:r>
            <a:r>
              <a:rPr lang="en-US" altLang="en-US" dirty="0"/>
              <a:t> : newton (N)</a:t>
            </a:r>
          </a:p>
        </p:txBody>
      </p:sp>
      <p:sp>
        <p:nvSpPr>
          <p:cNvPr id="15364" name="Rectangle 1"/>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aphicFrame>
        <p:nvGraphicFramePr>
          <p:cNvPr id="15365" name="Object 0"/>
          <p:cNvGraphicFramePr>
            <a:graphicFrameLocks noChangeAspect="1"/>
          </p:cNvGraphicFramePr>
          <p:nvPr/>
        </p:nvGraphicFramePr>
        <p:xfrm>
          <a:off x="3048000" y="2057400"/>
          <a:ext cx="2362200" cy="688975"/>
        </p:xfrm>
        <a:graphic>
          <a:graphicData uri="http://schemas.openxmlformats.org/presentationml/2006/ole">
            <mc:AlternateContent xmlns:mc="http://schemas.openxmlformats.org/markup-compatibility/2006">
              <mc:Choice xmlns:v="urn:schemas-microsoft-com:vml" Requires="v">
                <p:oleObj spid="_x0000_s26633" name="Equation" r:id="rId3" imgW="685662" imgH="203384" progId="Equation.3">
                  <p:embed/>
                </p:oleObj>
              </mc:Choice>
              <mc:Fallback>
                <p:oleObj name="Equation" r:id="rId3" imgW="685662" imgH="203384" progId="Equation.3">
                  <p:embed/>
                  <p:pic>
                    <p:nvPicPr>
                      <p:cNvPr id="15365"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057400"/>
                        <a:ext cx="2362200" cy="688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6" name="Text Box 2"/>
          <p:cNvSpPr txBox="1">
            <a:spLocks noChangeArrowheads="1"/>
          </p:cNvSpPr>
          <p:nvPr/>
        </p:nvSpPr>
        <p:spPr bwMode="auto">
          <a:xfrm>
            <a:off x="2743200" y="1524000"/>
            <a:ext cx="342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t>Weight = Mass x Gravity</a:t>
            </a:r>
          </a:p>
        </p:txBody>
      </p:sp>
    </p:spTree>
    <p:extLst>
      <p:ext uri="{BB962C8B-B14F-4D97-AF65-F5344CB8AC3E}">
        <p14:creationId xmlns:p14="http://schemas.microsoft.com/office/powerpoint/2010/main" val="115912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TotalTime>
  <Words>689</Words>
  <Application>Microsoft Macintosh PowerPoint</Application>
  <PresentationFormat>On-screen Show (4:3)</PresentationFormat>
  <Paragraphs>60</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13</vt:i4>
      </vt:variant>
    </vt:vector>
  </HeadingPairs>
  <TitlesOfParts>
    <vt:vector size="23" baseType="lpstr">
      <vt:lpstr>Arial</vt:lpstr>
      <vt:lpstr>Calibri</vt:lpstr>
      <vt:lpstr>Cambria Math</vt:lpstr>
      <vt:lpstr>symbol</vt:lpstr>
      <vt:lpstr>Times New Roman</vt:lpstr>
      <vt:lpstr>Verdana</vt:lpstr>
      <vt:lpstr>Default Design</vt:lpstr>
      <vt:lpstr>Bitmap Image</vt:lpstr>
      <vt:lpstr>Equation.3</vt:lpstr>
      <vt:lpstr>Equation</vt:lpstr>
      <vt:lpstr>C H A P T E R   6 Dynamics of Uniform Circular Motion </vt:lpstr>
      <vt:lpstr>Centripetal Force  </vt:lpstr>
      <vt:lpstr> Uniform Circular Motion Problem solving Receipe </vt:lpstr>
      <vt:lpstr>Car on a Flat-Curve</vt:lpstr>
      <vt:lpstr>Banked Curves</vt:lpstr>
      <vt:lpstr>Question: Why do airplanes make banked turn? </vt:lpstr>
      <vt:lpstr>Newton’s Law of Universal Gravitation</vt:lpstr>
      <vt:lpstr>Universal Gravitational Constant</vt:lpstr>
      <vt:lpstr>Weight </vt:lpstr>
      <vt:lpstr>Acceleration Due to Gravity</vt:lpstr>
      <vt:lpstr>Satellites in Circular Orbits</vt:lpstr>
      <vt:lpstr>As she orbits the earth, this NASA astronaut floats around in a state of apparent weightlessness.</vt:lpstr>
      <vt:lpstr>Synchronous Satellites</vt:lpstr>
    </vt:vector>
  </TitlesOfParts>
  <Company>Winthrop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H A P T E R   5 Dynamics of Uniform Circular Motion</dc:title>
  <dc:creator>visitor</dc:creator>
  <cp:lastModifiedBy>Microsoft Office User</cp:lastModifiedBy>
  <cp:revision>43</cp:revision>
  <dcterms:created xsi:type="dcterms:W3CDTF">2003-09-22T15:19:55Z</dcterms:created>
  <dcterms:modified xsi:type="dcterms:W3CDTF">2020-09-29T12:26:11Z</dcterms:modified>
</cp:coreProperties>
</file>